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heme/theme3.xml" ContentType="application/vnd.openxmlformats-officedocument.them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2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4"/>
    <p:sldMasterId id="2147483685" r:id="rId5"/>
  </p:sldMasterIdLst>
  <p:notesMasterIdLst>
    <p:notesMasterId r:id="rId16"/>
  </p:notesMasterIdLst>
  <p:sldIdLst>
    <p:sldId id="6660" r:id="rId6"/>
    <p:sldId id="2134805668" r:id="rId7"/>
    <p:sldId id="2134805676" r:id="rId8"/>
    <p:sldId id="2134805678" r:id="rId9"/>
    <p:sldId id="6769" r:id="rId10"/>
    <p:sldId id="2134805664" r:id="rId11"/>
    <p:sldId id="2134805658" r:id="rId12"/>
    <p:sldId id="2134805669" r:id="rId13"/>
    <p:sldId id="2134805662" r:id="rId14"/>
    <p:sldId id="2134805682" r:id="rId15"/>
  </p:sldIdLst>
  <p:sldSz cx="12192000" cy="6858000"/>
  <p:notesSz cx="10021888" cy="6889750"/>
  <p:custDataLst>
    <p:tags r:id="rId17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946B677-8DF5-F24D-B58F-C3F08F093C61}">
          <p14:sldIdLst>
            <p14:sldId id="6660"/>
            <p14:sldId id="2134805668"/>
            <p14:sldId id="2134805676"/>
            <p14:sldId id="2134805678"/>
            <p14:sldId id="6769"/>
            <p14:sldId id="2134805664"/>
            <p14:sldId id="2134805658"/>
            <p14:sldId id="2134805669"/>
            <p14:sldId id="2134805662"/>
            <p14:sldId id="2134805682"/>
          </p14:sldIdLst>
        </p14:section>
      </p14:sectionLst>
    </p:ex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3" orient="horz" pos="867" userDrawn="1">
          <p15:clr>
            <a:srgbClr val="A4A3A4"/>
          </p15:clr>
        </p15:guide>
        <p15:guide id="6" pos="7491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16" orient="horz" pos="225" userDrawn="1">
          <p15:clr>
            <a:srgbClr val="A4A3A4"/>
          </p15:clr>
        </p15:guide>
        <p15:guide id="21" orient="horz" pos="777" userDrawn="1">
          <p15:clr>
            <a:srgbClr val="A4A3A4"/>
          </p15:clr>
        </p15:guide>
        <p15:guide id="23" orient="horz" pos="142" userDrawn="1">
          <p15:clr>
            <a:srgbClr val="A4A3A4"/>
          </p15:clr>
        </p15:guide>
        <p15:guide id="24" orient="horz" pos="4156" userDrawn="1">
          <p15:clr>
            <a:srgbClr val="A4A3A4"/>
          </p15:clr>
        </p15:guide>
        <p15:guide id="25" pos="574" userDrawn="1">
          <p15:clr>
            <a:srgbClr val="A4A3A4"/>
          </p15:clr>
        </p15:guide>
        <p15:guide id="26" orient="horz" pos="1457" userDrawn="1">
          <p15:clr>
            <a:srgbClr val="A4A3A4"/>
          </p15:clr>
        </p15:guide>
        <p15:guide id="27" pos="4384" userDrawn="1">
          <p15:clr>
            <a:srgbClr val="A4A3A4"/>
          </p15:clr>
        </p15:guide>
        <p15:guide id="28" pos="7333" userDrawn="1">
          <p15:clr>
            <a:srgbClr val="A4A3A4"/>
          </p15:clr>
        </p15:guide>
        <p15:guide id="29" orient="horz" pos="822" userDrawn="1">
          <p15:clr>
            <a:srgbClr val="A4A3A4"/>
          </p15:clr>
        </p15:guide>
        <p15:guide id="30" orient="horz" pos="17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ahesh Bhatter" initials="MB" lastIdx="5" clrIdx="6"/>
  <p:cmAuthor id="1" name="Wassilios Tsolakidis" initials="WT" lastIdx="10" clrIdx="0"/>
  <p:cmAuthor id="8" name="Alexander Below" initials="AB" lastIdx="5" clrIdx="7"/>
  <p:cmAuthor id="2" name="Dr. Oliver Martin" initials="DOM" lastIdx="17" clrIdx="1"/>
  <p:cmAuthor id="3" name="Christian C Strauß" initials="CS" lastIdx="3" clrIdx="2"/>
  <p:cmAuthor id="4" name="Christian C Strauß" initials="CCS" lastIdx="2" clrIdx="3"/>
  <p:cmAuthor id="5" name="Geuens Mark" initials="GM" lastIdx="3" clrIdx="4"/>
  <p:cmAuthor id="6" name="Blum Andreas (G-IT)" initials="BA(" lastIdx="5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000000"/>
    <a:srgbClr val="D2E2E9"/>
    <a:srgbClr val="0090D4"/>
    <a:srgbClr val="4E5759"/>
    <a:srgbClr val="F2F2F2"/>
    <a:srgbClr val="5491AD"/>
    <a:srgbClr val="8EB6C9"/>
    <a:srgbClr val="A6A6A6"/>
    <a:srgbClr val="C3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2" autoAdjust="0"/>
    <p:restoredTop sz="92911" autoAdjust="0"/>
  </p:normalViewPr>
  <p:slideViewPr>
    <p:cSldViewPr snapToGrid="0">
      <p:cViewPr varScale="1">
        <p:scale>
          <a:sx n="106" d="100"/>
          <a:sy n="106" d="100"/>
        </p:scale>
        <p:origin x="944" y="184"/>
      </p:cViewPr>
      <p:guideLst>
        <p:guide pos="325"/>
        <p:guide orient="horz" pos="867"/>
        <p:guide pos="7491"/>
        <p:guide pos="3840"/>
        <p:guide orient="horz" pos="225"/>
        <p:guide orient="horz" pos="777"/>
        <p:guide orient="horz" pos="142"/>
        <p:guide orient="horz" pos="4156"/>
        <p:guide pos="574"/>
        <p:guide orient="horz" pos="1457"/>
        <p:guide pos="4384"/>
        <p:guide pos="7333"/>
        <p:guide orient="horz" pos="822"/>
        <p:guide orient="horz" pos="17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5700" cy="2821000"/>
          </a:xfrm>
          <a:prstGeom prst="rect">
            <a:avLst/>
          </a:prstGeom>
        </p:spPr>
        <p:txBody>
          <a:bodyPr vert="horz" lIns="191676" tIns="95837" rIns="191676" bIns="95837" rtlCol="0"/>
          <a:lstStyle>
            <a:lvl1pPr algn="l">
              <a:defRPr sz="25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5713" y="0"/>
            <a:ext cx="4305700" cy="2821000"/>
          </a:xfrm>
          <a:prstGeom prst="rect">
            <a:avLst/>
          </a:prstGeom>
        </p:spPr>
        <p:txBody>
          <a:bodyPr vert="horz" lIns="191676" tIns="95837" rIns="191676" bIns="95837" rtlCol="0"/>
          <a:lstStyle>
            <a:lvl1pPr algn="r">
              <a:defRPr sz="2500"/>
            </a:lvl1pPr>
          </a:lstStyle>
          <a:p>
            <a:fld id="{5D1C703A-7AD5-E146-B7DD-0E742880E740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11901488" y="7026275"/>
            <a:ext cx="33735963" cy="18976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91676" tIns="95837" rIns="191676" bIns="95837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910" y="27061714"/>
            <a:ext cx="7947914" cy="22143039"/>
          </a:xfrm>
          <a:prstGeom prst="rect">
            <a:avLst/>
          </a:prstGeom>
        </p:spPr>
        <p:txBody>
          <a:bodyPr vert="horz" lIns="191676" tIns="95837" rIns="191676" bIns="95837" rtlCol="0"/>
          <a:lstStyle/>
          <a:p>
            <a:pPr lvl="0"/>
            <a:r>
              <a:rPr lang="en-GB" err="1"/>
              <a:t>Mastertextformat</a:t>
            </a:r>
            <a:r>
              <a:rPr lang="en-GB"/>
              <a:t> </a:t>
            </a:r>
            <a:r>
              <a:rPr lang="en-GB" err="1"/>
              <a:t>bearbeiten</a:t>
            </a:r>
            <a:endParaRPr lang="en-GB"/>
          </a:p>
          <a:p>
            <a:pPr lvl="1"/>
            <a:r>
              <a:rPr lang="en-GB" err="1"/>
              <a:t>Zweite</a:t>
            </a:r>
            <a:r>
              <a:rPr lang="en-GB"/>
              <a:t> Ebene</a:t>
            </a:r>
          </a:p>
          <a:p>
            <a:pPr lvl="2"/>
            <a:r>
              <a:rPr lang="en-GB" err="1"/>
              <a:t>Dritte</a:t>
            </a:r>
            <a:r>
              <a:rPr lang="en-GB"/>
              <a:t> Ebene</a:t>
            </a:r>
          </a:p>
          <a:p>
            <a:pPr lvl="3"/>
            <a:r>
              <a:rPr lang="en-GB" err="1"/>
              <a:t>Vierte</a:t>
            </a:r>
            <a:r>
              <a:rPr lang="en-GB"/>
              <a:t> Ebene</a:t>
            </a:r>
          </a:p>
          <a:p>
            <a:pPr lvl="4"/>
            <a:r>
              <a:rPr lang="en-GB" err="1"/>
              <a:t>Fünfte</a:t>
            </a:r>
            <a:r>
              <a:rPr lang="en-GB"/>
              <a:t>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53409128"/>
            <a:ext cx="4305700" cy="2821000"/>
          </a:xfrm>
          <a:prstGeom prst="rect">
            <a:avLst/>
          </a:prstGeom>
        </p:spPr>
        <p:txBody>
          <a:bodyPr vert="horz" lIns="191676" tIns="95837" rIns="191676" bIns="95837" rtlCol="0" anchor="b"/>
          <a:lstStyle>
            <a:lvl1pPr algn="l">
              <a:defRPr sz="25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5713" y="53409128"/>
            <a:ext cx="4305700" cy="2821000"/>
          </a:xfrm>
          <a:prstGeom prst="rect">
            <a:avLst/>
          </a:prstGeom>
        </p:spPr>
        <p:txBody>
          <a:bodyPr vert="horz" lIns="191676" tIns="95837" rIns="191676" bIns="95837" rtlCol="0" anchor="b"/>
          <a:lstStyle>
            <a:lvl1pPr algn="r">
              <a:defRPr sz="2500"/>
            </a:lvl1pPr>
          </a:lstStyle>
          <a:p>
            <a:fld id="{41DF7C33-DBEB-7A40-9A1A-1EA2CA4B7F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8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1844707">
              <a:defRPr/>
            </a:pPr>
            <a:fld id="{006BE02D-20C0-F840-AFAC-BEA99C74FDC2}" type="slidenum">
              <a:rPr lang="en-GB" sz="1200">
                <a:solidFill>
                  <a:prstClr val="black"/>
                </a:solidFill>
                <a:latin typeface="Raleway"/>
              </a:rPr>
              <a:pPr defTabSz="1844707">
                <a:defRPr/>
              </a:pPr>
              <a:t>0</a:t>
            </a:fld>
            <a:endParaRPr lang="en-GB" sz="1200">
              <a:solidFill>
                <a:prstClr val="black"/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772426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DF7C33-DBEB-7A40-9A1A-1EA2CA4B7F9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846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search?q=uicRail" TargetMode="External"/><Relationship Id="rId3" Type="http://schemas.openxmlformats.org/officeDocument/2006/relationships/slideMaster" Target="../slideMasters/slideMaster1.xml"/><Relationship Id="rId7" Type="http://schemas.openxmlformats.org/officeDocument/2006/relationships/hyperlink" Target="https://uic.org/" TargetMode="Externa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4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6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7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8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9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9.xml"/><Relationship Id="rId4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0.xml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1.xml"/><Relationship Id="rId4" Type="http://schemas.openxmlformats.org/officeDocument/2006/relationships/image" Target="../media/image2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D6F734D7-7989-49EC-8BD4-16BC418B724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7433986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D6F734D7-7989-49EC-8BD4-16BC418B72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EFAA551-71BE-404A-B1CF-ED5F6C8F059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5290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95533" y="1752459"/>
            <a:ext cx="9501398" cy="1447922"/>
          </a:xfrm>
        </p:spPr>
        <p:txBody>
          <a:bodyPr>
            <a:normAutofit/>
          </a:bodyPr>
          <a:lstStyle>
            <a:lvl1pPr algn="ctr">
              <a:defRPr sz="5290">
                <a:solidFill>
                  <a:schemeClr val="bg2"/>
                </a:solidFill>
                <a:latin typeface="Montserrat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95533" y="3429000"/>
            <a:ext cx="9501398" cy="1447922"/>
          </a:xfrm>
        </p:spPr>
        <p:txBody>
          <a:bodyPr>
            <a:normAutofit/>
          </a:bodyPr>
          <a:lstStyle>
            <a:lvl1pPr marL="0" indent="0" algn="ctr">
              <a:buFont typeface="Arial Black" pitchFamily="34" charset="0"/>
              <a:buNone/>
              <a:defRPr sz="2116" b="0">
                <a:solidFill>
                  <a:schemeClr val="bg2"/>
                </a:solidFill>
              </a:defRPr>
            </a:lvl1pPr>
            <a:lvl2pPr marL="393573" marR="0" indent="0" algn="l" defTabSz="121881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 typeface="Symbol" pitchFamily="18" charset="2"/>
              <a:buNone/>
              <a:tabLst/>
              <a:defRPr/>
            </a:lvl2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5" name="Espace réservé du texte 2"/>
          <p:cNvSpPr>
            <a:spLocks noGrp="1"/>
          </p:cNvSpPr>
          <p:nvPr>
            <p:ph type="body" idx="10" hasCustomPrompt="1"/>
          </p:nvPr>
        </p:nvSpPr>
        <p:spPr>
          <a:xfrm>
            <a:off x="2971586" y="5638986"/>
            <a:ext cx="8839401" cy="685858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481" b="1" i="0">
                <a:solidFill>
                  <a:schemeClr val="tx1">
                    <a:lumMod val="20000"/>
                    <a:lumOff val="80000"/>
                  </a:schemeClr>
                </a:solidFill>
                <a:latin typeface="Montserrat"/>
              </a:defRPr>
            </a:lvl1pPr>
            <a:lvl2pPr marL="609404" indent="0">
              <a:buNone/>
              <a:defRPr sz="2399"/>
            </a:lvl2pPr>
            <a:lvl3pPr marL="1218810" indent="0">
              <a:buNone/>
              <a:defRPr sz="2116"/>
            </a:lvl3pPr>
            <a:lvl4pPr marL="1828214" indent="0">
              <a:buNone/>
              <a:defRPr sz="1834"/>
            </a:lvl4pPr>
            <a:lvl5pPr marL="2437617" indent="0">
              <a:buNone/>
              <a:defRPr sz="1834"/>
            </a:lvl5pPr>
            <a:lvl6pPr marL="3047022" indent="0">
              <a:buNone/>
              <a:defRPr sz="1834"/>
            </a:lvl6pPr>
            <a:lvl7pPr marL="3656427" indent="0">
              <a:buNone/>
              <a:defRPr sz="1834"/>
            </a:lvl7pPr>
            <a:lvl8pPr marL="4265832" indent="0">
              <a:buNone/>
              <a:defRPr sz="1834"/>
            </a:lvl8pPr>
            <a:lvl9pPr marL="4875236" indent="0">
              <a:buNone/>
              <a:defRPr sz="1834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pic>
        <p:nvPicPr>
          <p:cNvPr id="6" name="Image 3" descr="LOGO_QUADRI.png">
            <a:extLst>
              <a:ext uri="{FF2B5EF4-FFF2-40B4-BE49-F238E27FC236}">
                <a16:creationId xmlns:a16="http://schemas.microsoft.com/office/drawing/2014/main" id="{C37D0997-A519-4710-85AA-D2F3210432F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1392" y="380743"/>
            <a:ext cx="2998975" cy="129536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F2A1A41-576B-495B-A7B5-7A80590D9333}"/>
              </a:ext>
            </a:extLst>
          </p:cNvPr>
          <p:cNvSpPr/>
          <p:nvPr userDrawn="1"/>
        </p:nvSpPr>
        <p:spPr>
          <a:xfrm>
            <a:off x="1" y="6705892"/>
            <a:ext cx="11810986" cy="152396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3550" tIns="96775" rIns="193550" bIns="96775" rtlCol="0" anchor="ctr"/>
          <a:lstStyle/>
          <a:p>
            <a:pPr algn="ctr"/>
            <a:endParaRPr lang="en-GB" sz="2858"/>
          </a:p>
        </p:txBody>
      </p:sp>
    </p:spTree>
    <p:extLst>
      <p:ext uri="{BB962C8B-B14F-4D97-AF65-F5344CB8AC3E}">
        <p14:creationId xmlns:p14="http://schemas.microsoft.com/office/powerpoint/2010/main" val="275545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05">
          <p15:clr>
            <a:srgbClr val="FBAE40"/>
          </p15:clr>
        </p15:guide>
        <p15:guide id="2" pos="362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474C6D1B-11E6-4F44-A9D4-5A933A2B2B0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896239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474C6D1B-11E6-4F44-A9D4-5A933A2B2B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6FC954B7-F6B5-4EE2-8CB6-39157270D2B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809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616951" y="304093"/>
            <a:ext cx="3066582" cy="586844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78368" y="304093"/>
            <a:ext cx="7935384" cy="5868445"/>
          </a:xfrm>
        </p:spPr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5FA8E6B5-0716-4B75-9BA3-0D95FCFB6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48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8AA4C4EE-C0B4-45FA-B651-ACE30B77257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875099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8AA4C4EE-C0B4-45FA-B651-ACE30B7725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FB4D7C63-A75B-46CF-A791-3E7D1010651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2539" b="1" i="1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295070" y="5262271"/>
            <a:ext cx="9651906" cy="761750"/>
          </a:xfrm>
        </p:spPr>
        <p:txBody>
          <a:bodyPr/>
          <a:lstStyle>
            <a:lvl1pPr>
              <a:defRPr sz="2539" i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" name="TextBox 54">
            <a:extLst>
              <a:ext uri="{FF2B5EF4-FFF2-40B4-BE49-F238E27FC236}">
                <a16:creationId xmlns:a16="http://schemas.microsoft.com/office/drawing/2014/main" id="{CB9FDB7C-EA89-459F-AED4-8C669BC03D35}"/>
              </a:ext>
            </a:extLst>
          </p:cNvPr>
          <p:cNvSpPr txBox="1"/>
          <p:nvPr userDrawn="1"/>
        </p:nvSpPr>
        <p:spPr>
          <a:xfrm>
            <a:off x="3265046" y="1523215"/>
            <a:ext cx="5714758" cy="548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63" b="1">
                <a:solidFill>
                  <a:schemeClr val="tx2"/>
                </a:solidFill>
                <a:latin typeface="Montserrat"/>
                <a:cs typeface="Raleway"/>
              </a:rPr>
              <a:t>Stay in touch with UIC! </a:t>
            </a:r>
          </a:p>
        </p:txBody>
      </p:sp>
      <p:sp>
        <p:nvSpPr>
          <p:cNvPr id="11" name="AutoShape 5">
            <a:extLst>
              <a:ext uri="{FF2B5EF4-FFF2-40B4-BE49-F238E27FC236}">
                <a16:creationId xmlns:a16="http://schemas.microsoft.com/office/drawing/2014/main" id="{9521A6F7-1EDF-4A8A-942B-5D60ED729A3F}"/>
              </a:ext>
            </a:extLst>
          </p:cNvPr>
          <p:cNvSpPr>
            <a:spLocks/>
          </p:cNvSpPr>
          <p:nvPr userDrawn="1"/>
        </p:nvSpPr>
        <p:spPr bwMode="auto">
          <a:xfrm>
            <a:off x="2159488" y="6188825"/>
            <a:ext cx="9651906" cy="40701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40313" tIns="40313" rIns="40313" bIns="40313" anchor="ctr">
            <a:spAutoFit/>
          </a:bodyPr>
          <a:lstStyle/>
          <a:p>
            <a:pPr algn="r">
              <a:defRPr/>
            </a:pPr>
            <a:r>
              <a:rPr lang="en-GB" sz="2116" b="1">
                <a:solidFill>
                  <a:srgbClr val="62B576"/>
                </a:solidFill>
                <a:latin typeface="Montserrat" pitchFamily="2" charset="0"/>
                <a:cs typeface="Raleway"/>
              </a:rPr>
              <a:t>Thank you for your kind attention.</a:t>
            </a:r>
            <a:endParaRPr lang="en-GB" sz="2116">
              <a:solidFill>
                <a:srgbClr val="62B576"/>
              </a:solidFill>
              <a:latin typeface="Montserrat" pitchFamily="2" charset="0"/>
              <a:cs typeface="Raleway"/>
            </a:endParaRPr>
          </a:p>
        </p:txBody>
      </p:sp>
      <p:pic>
        <p:nvPicPr>
          <p:cNvPr id="12" name="Image 4">
            <a:extLst>
              <a:ext uri="{FF2B5EF4-FFF2-40B4-BE49-F238E27FC236}">
                <a16:creationId xmlns:a16="http://schemas.microsoft.com/office/drawing/2014/main" id="{11286AB4-2CDD-45A2-9C05-D387F47C23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56895" y="2819348"/>
            <a:ext cx="6478211" cy="1295509"/>
          </a:xfrm>
          <a:prstGeom prst="rect">
            <a:avLst/>
          </a:prstGeom>
        </p:spPr>
      </p:pic>
      <p:sp>
        <p:nvSpPr>
          <p:cNvPr id="13" name="TextBox 54">
            <a:extLst>
              <a:ext uri="{FF2B5EF4-FFF2-40B4-BE49-F238E27FC236}">
                <a16:creationId xmlns:a16="http://schemas.microsoft.com/office/drawing/2014/main" id="{492F594C-8EB7-4315-9A7E-35F1BE33293D}"/>
              </a:ext>
            </a:extLst>
          </p:cNvPr>
          <p:cNvSpPr txBox="1"/>
          <p:nvPr userDrawn="1"/>
        </p:nvSpPr>
        <p:spPr>
          <a:xfrm>
            <a:off x="3265046" y="2124226"/>
            <a:ext cx="5714758" cy="678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9" b="1">
                <a:solidFill>
                  <a:schemeClr val="tx2"/>
                </a:solidFill>
                <a:latin typeface="Montserrat"/>
                <a:cs typeface="Raleway"/>
                <a:hlinkClick r:id="rId7"/>
              </a:rPr>
              <a:t>www.uic.org </a:t>
            </a:r>
            <a:endParaRPr lang="en-GB" sz="3809" b="1">
              <a:solidFill>
                <a:schemeClr val="tx2"/>
              </a:solidFill>
              <a:latin typeface="Montserrat"/>
              <a:cs typeface="Raleway"/>
            </a:endParaRPr>
          </a:p>
        </p:txBody>
      </p:sp>
      <p:sp>
        <p:nvSpPr>
          <p:cNvPr id="14" name="TextBox 54">
            <a:extLst>
              <a:ext uri="{FF2B5EF4-FFF2-40B4-BE49-F238E27FC236}">
                <a16:creationId xmlns:a16="http://schemas.microsoft.com/office/drawing/2014/main" id="{BCBE244F-9A5E-4ED1-9C4F-B2CC710229E5}"/>
              </a:ext>
            </a:extLst>
          </p:cNvPr>
          <p:cNvSpPr txBox="1"/>
          <p:nvPr userDrawn="1"/>
        </p:nvSpPr>
        <p:spPr>
          <a:xfrm>
            <a:off x="3277042" y="4279590"/>
            <a:ext cx="5714758" cy="678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9" b="1">
                <a:solidFill>
                  <a:schemeClr val="tx2"/>
                </a:solidFill>
                <a:latin typeface="Montserrat"/>
                <a:cs typeface="Raleway"/>
                <a:hlinkClick r:id="rId8"/>
              </a:rPr>
              <a:t>#uicRail</a:t>
            </a:r>
            <a:endParaRPr lang="en-GB" sz="3809" b="1">
              <a:solidFill>
                <a:schemeClr val="tx2"/>
              </a:solidFill>
              <a:latin typeface="Montserrat"/>
              <a:cs typeface="Raleway"/>
            </a:endParaRP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E519170A-C48C-49F4-AD03-D1995A818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991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41">
          <p15:clr>
            <a:srgbClr val="FBAE40"/>
          </p15:clr>
        </p15:guide>
        <p15:guide id="2" pos="362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0679CCFF-EBE1-4268-A453-F0C15FC4C59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287538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0679CCFF-EBE1-4268-A453-F0C15FC4C5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16663EFA-81BF-42C3-B671-F8531ACD9AB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5998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1376364"/>
            <a:ext cx="10801350" cy="2133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5325" y="3602038"/>
            <a:ext cx="108013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65" indent="0" algn="ctr">
              <a:buNone/>
              <a:defRPr sz="2000"/>
            </a:lvl2pPr>
            <a:lvl3pPr marL="914130" indent="0" algn="ctr">
              <a:buNone/>
              <a:defRPr sz="1800"/>
            </a:lvl3pPr>
            <a:lvl4pPr marL="1371195" indent="0" algn="ctr">
              <a:buNone/>
              <a:defRPr sz="1600"/>
            </a:lvl4pPr>
            <a:lvl5pPr marL="1828259" indent="0" algn="ctr">
              <a:buNone/>
              <a:defRPr sz="1600"/>
            </a:lvl5pPr>
            <a:lvl6pPr marL="2285324" indent="0" algn="ctr">
              <a:buNone/>
              <a:defRPr sz="1600"/>
            </a:lvl6pPr>
            <a:lvl7pPr marL="2742389" indent="0" algn="ctr">
              <a:buNone/>
              <a:defRPr sz="1600"/>
            </a:lvl7pPr>
            <a:lvl8pPr marL="3199454" indent="0" algn="ctr">
              <a:buNone/>
              <a:defRPr sz="1600"/>
            </a:lvl8pPr>
            <a:lvl9pPr marL="3656518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442BE98-B9D0-4C51-B26C-6E4BB2E72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199" y="6492876"/>
            <a:ext cx="274320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17 May 2018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18F5FC-9AC4-432E-865E-3AB24A3907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492876"/>
            <a:ext cx="411480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A662CF9-3ED9-4C1C-8815-BADBF13ED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492876"/>
            <a:ext cx="2280557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8A16-CDEA-4952-B6D4-6192FEA223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611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UIC_1st 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A6CF0F1C-EE9D-43CB-AE55-F871C2D19ED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514875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05" imgH="305" progId="TCLayout.ActiveDocument.1">
                  <p:embed/>
                </p:oleObj>
              </mc:Choice>
              <mc:Fallback>
                <p:oleObj name="think-cell Folie" r:id="rId3" imgW="305" imgH="305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A6CF0F1C-EE9D-43CB-AE55-F871C2D19E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9475DA46-B9A2-42D1-92CF-2F7FD9B754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4398" y="6139266"/>
            <a:ext cx="9950665" cy="271189"/>
          </a:xfrm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/>
              <a:t>Title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67B1E7-742F-43B8-A6A8-6A1D119743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398" y="5828535"/>
            <a:ext cx="9950665" cy="299287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solidFill>
                  <a:schemeClr val="bg2">
                    <a:lumMod val="95000"/>
                  </a:schemeClr>
                </a:solidFill>
              </a:defRPr>
            </a:lvl1pPr>
          </a:lstStyle>
          <a:p>
            <a:pPr lvl="0"/>
            <a:r>
              <a:rPr lang="en-GB" err="1"/>
              <a:t>Firstname</a:t>
            </a:r>
            <a:r>
              <a:rPr lang="en-GB"/>
              <a:t> LASTNAME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F91F63-56A0-4140-987B-688D00CE5496}"/>
              </a:ext>
            </a:extLst>
          </p:cNvPr>
          <p:cNvSpPr/>
          <p:nvPr userDrawn="1"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GB" sz="180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EC1D480B-7545-434D-B327-0F18F71CE3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398" y="1122363"/>
            <a:ext cx="8802700" cy="2387600"/>
          </a:xfrm>
        </p:spPr>
        <p:txBody>
          <a:bodyPr anchor="b">
            <a:normAutofit/>
          </a:bodyPr>
          <a:lstStyle>
            <a:lvl1pPr algn="ctr">
              <a:defRPr sz="4400" b="1" cap="all" baseline="0">
                <a:solidFill>
                  <a:schemeClr val="bg2"/>
                </a:solidFill>
              </a:defRPr>
            </a:lvl1pPr>
          </a:lstStyle>
          <a:p>
            <a:r>
              <a:rPr lang="en-GB"/>
              <a:t>titre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DC76FA-45FA-4FCE-B426-1403B0E69FD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398" y="3602041"/>
            <a:ext cx="8802700" cy="1655763"/>
          </a:xfrm>
        </p:spPr>
        <p:txBody>
          <a:bodyPr>
            <a:normAutofit/>
          </a:bodyPr>
          <a:lstStyle>
            <a:lvl1pPr marL="0" indent="0" algn="ctr">
              <a:buNone/>
              <a:defRPr sz="27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28604" indent="0" algn="ctr">
              <a:buNone/>
              <a:defRPr sz="1000"/>
            </a:lvl2pPr>
            <a:lvl3pPr marL="457208" indent="0" algn="ctr">
              <a:buNone/>
              <a:defRPr sz="900"/>
            </a:lvl3pPr>
            <a:lvl4pPr marL="685811" indent="0" algn="ctr">
              <a:buNone/>
              <a:defRPr sz="800"/>
            </a:lvl4pPr>
            <a:lvl5pPr marL="914416" indent="0" algn="ctr">
              <a:buNone/>
              <a:defRPr sz="800"/>
            </a:lvl5pPr>
            <a:lvl6pPr marL="1143019" indent="0" algn="ctr">
              <a:buNone/>
              <a:defRPr sz="800"/>
            </a:lvl6pPr>
            <a:lvl7pPr marL="1371623" indent="0" algn="ctr">
              <a:buNone/>
              <a:defRPr sz="800"/>
            </a:lvl7pPr>
            <a:lvl8pPr marL="1600227" indent="0" algn="ctr">
              <a:buNone/>
              <a:defRPr sz="800"/>
            </a:lvl8pPr>
            <a:lvl9pPr marL="1828831" indent="0" algn="ctr">
              <a:buNone/>
              <a:defRPr sz="800"/>
            </a:lvl9pPr>
          </a:lstStyle>
          <a:p>
            <a:r>
              <a:rPr lang="en-GB" err="1"/>
              <a:t>Modifiez</a:t>
            </a:r>
            <a:r>
              <a:rPr lang="en-GB"/>
              <a:t> le style des sous-titres du masque</a:t>
            </a:r>
          </a:p>
        </p:txBody>
      </p:sp>
      <p:pic>
        <p:nvPicPr>
          <p:cNvPr id="7" name="Image 6" descr="LOGO_QUADRI.png">
            <a:extLst>
              <a:ext uri="{FF2B5EF4-FFF2-40B4-BE49-F238E27FC236}">
                <a16:creationId xmlns:a16="http://schemas.microsoft.com/office/drawing/2014/main" id="{89F59A4E-4828-4EAC-8FA2-EFE99608E0E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0728" y="540891"/>
            <a:ext cx="2634335" cy="1137550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7E36999-5730-44DF-B8C6-9DAF62E4EE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794" y="6420297"/>
            <a:ext cx="9950450" cy="288132"/>
          </a:xfrm>
        </p:spPr>
        <p:txBody>
          <a:bodyPr anchor="b" anchorCtr="0">
            <a:noAutofit/>
          </a:bodyPr>
          <a:lstStyle>
            <a:lvl1pPr marL="0" indent="0" algn="r">
              <a:buNone/>
              <a:defRPr sz="1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GB"/>
              <a:t>Event, Date</a:t>
            </a:r>
          </a:p>
        </p:txBody>
      </p:sp>
    </p:spTree>
    <p:extLst>
      <p:ext uri="{BB962C8B-B14F-4D97-AF65-F5344CB8AC3E}">
        <p14:creationId xmlns:p14="http://schemas.microsoft.com/office/powerpoint/2010/main" val="188684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UIC Defaul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22A732C6-2305-4F4D-96AD-4E7E2C7BC1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665456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22A732C6-2305-4F4D-96AD-4E7E2C7BC1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F40E92A6-B19A-4149-A691-C3DD1B10945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000" b="0" i="0" baseline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4" name="Teardrop 13"/>
          <p:cNvSpPr/>
          <p:nvPr userDrawn="1"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450529" y="409842"/>
            <a:ext cx="557745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en-GB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‹#›</a:t>
            </a:fld>
            <a:endParaRPr lang="en-GB" sz="1401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GB" sz="180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D136CA8-CC35-4BAF-BF4E-8B4C24FAFD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Modifiez</a:t>
            </a:r>
            <a:r>
              <a:rPr lang="en-GB"/>
              <a:t> le style du titre</a:t>
            </a:r>
          </a:p>
        </p:txBody>
      </p:sp>
      <p:sp>
        <p:nvSpPr>
          <p:cNvPr id="11" name="Espace réservé du contenu 5">
            <a:extLst>
              <a:ext uri="{FF2B5EF4-FFF2-40B4-BE49-F238E27FC236}">
                <a16:creationId xmlns:a16="http://schemas.microsoft.com/office/drawing/2014/main" id="{7B8BC83F-2B7F-416F-8DB8-51F4BB5D461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8420" y="1346662"/>
            <a:ext cx="10515164" cy="4830301"/>
          </a:xfrm>
        </p:spPr>
        <p:txBody>
          <a:bodyPr/>
          <a:lstStyle/>
          <a:p>
            <a:pPr lvl="0"/>
            <a:r>
              <a:rPr lang="en-GB" err="1"/>
              <a:t>Cliquez</a:t>
            </a:r>
            <a:r>
              <a:rPr lang="en-GB"/>
              <a:t> pour modifier les styles du </a:t>
            </a:r>
            <a:r>
              <a:rPr lang="en-GB" err="1"/>
              <a:t>texte</a:t>
            </a:r>
            <a:r>
              <a:rPr lang="en-GB"/>
              <a:t> du masque</a:t>
            </a:r>
          </a:p>
          <a:p>
            <a:pPr lvl="1"/>
            <a:r>
              <a:rPr lang="en-GB" err="1"/>
              <a:t>Deuxième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2"/>
            <a:r>
              <a:rPr lang="en-GB" err="1"/>
              <a:t>Troisième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3"/>
            <a:r>
              <a:rPr lang="en-GB" err="1"/>
              <a:t>Quatrième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4"/>
            <a:r>
              <a:rPr lang="en-GB" err="1"/>
              <a:t>Cinquième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1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UIC Default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5DA93245-0307-46C6-B2B3-663035B683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498329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5DA93245-0307-46C6-B2B3-663035B683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65FAAA13-3554-4730-85F0-75AB27DD02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000" b="0" i="0" baseline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4" name="Teardrop 13"/>
          <p:cNvSpPr/>
          <p:nvPr userDrawn="1"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450529" y="409842"/>
            <a:ext cx="557745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en-GB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‹#›</a:t>
            </a:fld>
            <a:endParaRPr lang="en-GB" sz="1401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87A8C8-A993-40F4-A95E-7496D700A701}"/>
              </a:ext>
            </a:extLst>
          </p:cNvPr>
          <p:cNvSpPr/>
          <p:nvPr userDrawn="1"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GB" sz="18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392CA55-560F-4F34-9E56-F8A6162E72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err="1"/>
              <a:t>Modifiez</a:t>
            </a:r>
            <a:r>
              <a:rPr lang="en-GB"/>
              <a:t> le style du titre</a:t>
            </a:r>
          </a:p>
        </p:txBody>
      </p:sp>
      <p:sp>
        <p:nvSpPr>
          <p:cNvPr id="7" name="Espace réservé du contenu 5">
            <a:extLst>
              <a:ext uri="{FF2B5EF4-FFF2-40B4-BE49-F238E27FC236}">
                <a16:creationId xmlns:a16="http://schemas.microsoft.com/office/drawing/2014/main" id="{9539E9F9-3AEB-451E-8069-B32ABFA36A1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8420" y="1396538"/>
            <a:ext cx="10515164" cy="47804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 err="1"/>
              <a:t>Cliquez</a:t>
            </a:r>
            <a:r>
              <a:rPr lang="en-GB"/>
              <a:t> pour modifier les styles du </a:t>
            </a:r>
            <a:r>
              <a:rPr lang="en-GB" err="1"/>
              <a:t>texte</a:t>
            </a:r>
            <a:r>
              <a:rPr lang="en-GB"/>
              <a:t> du masque</a:t>
            </a:r>
          </a:p>
          <a:p>
            <a:pPr lvl="1"/>
            <a:r>
              <a:rPr lang="en-GB" err="1"/>
              <a:t>Deuxième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2"/>
            <a:r>
              <a:rPr lang="en-GB" err="1"/>
              <a:t>Troisième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3"/>
            <a:r>
              <a:rPr lang="en-GB" err="1"/>
              <a:t>Quatrième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4"/>
            <a:r>
              <a:rPr lang="en-GB" err="1"/>
              <a:t>Cinquième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10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UIC No Gradi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14A25FD5-065A-49F1-AE53-C93CC6D402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482298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14A25FD5-065A-49F1-AE53-C93CC6D402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22AEAE93-C4A8-4DB4-ACF0-8317DDCB78B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000" b="0" i="0" baseline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4" name="Teardrop 13"/>
          <p:cNvSpPr/>
          <p:nvPr userDrawn="1"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450529" y="409842"/>
            <a:ext cx="557745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en-GB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‹#›</a:t>
            </a:fld>
            <a:endParaRPr lang="en-GB" sz="1401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666463-6671-4230-A7DC-07839DEDC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err="1"/>
              <a:t>Modifiez</a:t>
            </a:r>
            <a:r>
              <a:rPr lang="en-GB"/>
              <a:t>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0D9002-37E3-4C48-ADA1-19851B4A5F83}"/>
              </a:ext>
            </a:extLst>
          </p:cNvPr>
          <p:cNvSpPr/>
          <p:nvPr userDrawn="1"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89713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UIC No Gradient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D2CC99E8-EB42-4417-90D8-A858DEC4D3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066454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D2CC99E8-EB42-4417-90D8-A858DEC4D3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2F3F38D8-90C0-46A1-9E80-509E069CFF8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000" b="0" i="0" baseline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4" name="Teardrop 13"/>
          <p:cNvSpPr/>
          <p:nvPr userDrawn="1"/>
        </p:nvSpPr>
        <p:spPr>
          <a:xfrm>
            <a:off x="11541412" y="405699"/>
            <a:ext cx="356581" cy="35647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450529" y="409842"/>
            <a:ext cx="557745" cy="307887"/>
          </a:xfrm>
          <a:prstGeom prst="rect">
            <a:avLst/>
          </a:prstGeom>
          <a:noFill/>
          <a:effectLst>
            <a:outerShdw sx="1000" sy="1000" algn="ctr" rotWithShape="0">
              <a:schemeClr val="bg2"/>
            </a:outerShdw>
          </a:effectLst>
        </p:spPr>
        <p:txBody>
          <a:bodyPr wrap="none" lIns="91422" tIns="45711" rIns="91422" bIns="45711" rtlCol="0">
            <a:spAutoFit/>
          </a:bodyPr>
          <a:lstStyle/>
          <a:p>
            <a:pPr algn="ctr"/>
            <a:fld id="{260E2A6B-A809-4840-BF14-8648BC0BDF87}" type="slidenum">
              <a:rPr lang="en-GB" sz="1401" b="1" smtClean="0">
                <a:solidFill>
                  <a:schemeClr val="bg2"/>
                </a:solidFill>
                <a:latin typeface="Raleway Light"/>
                <a:cs typeface="Raleway Light"/>
              </a:rPr>
              <a:pPr algn="ctr"/>
              <a:t>‹#›</a:t>
            </a:fld>
            <a:endParaRPr lang="en-GB" sz="1401">
              <a:solidFill>
                <a:schemeClr val="bg2"/>
              </a:solidFill>
              <a:latin typeface="Raleway Light"/>
              <a:cs typeface="Raleway Light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E1AAB7-840D-442D-B824-58EE45EA93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err="1"/>
              <a:t>Modifiez</a:t>
            </a:r>
            <a:r>
              <a:rPr lang="en-GB"/>
              <a:t> le style du titre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4E51CF-695B-48E2-8D21-D05EA04EC22F}"/>
              </a:ext>
            </a:extLst>
          </p:cNvPr>
          <p:cNvSpPr/>
          <p:nvPr userDrawn="1"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0454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 Default No Number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DA3D9422-7773-407A-BA46-1F741C8525E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85150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05" imgH="305" progId="TCLayout.ActiveDocument.1">
                  <p:embed/>
                </p:oleObj>
              </mc:Choice>
              <mc:Fallback>
                <p:oleObj name="think-cell Folie" r:id="rId3" imgW="305" imgH="305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DA3D9422-7773-407A-BA46-1F741C8525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CD8C034-69FA-4278-9BD4-6D9CA2FC4A19}"/>
              </a:ext>
            </a:extLst>
          </p:cNvPr>
          <p:cNvSpPr/>
          <p:nvPr userDrawn="1"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4735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 Default No Numbers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37F7871D-2E11-4698-AA65-E26B8427F6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61052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05" imgH="305" progId="TCLayout.ActiveDocument.1">
                  <p:embed/>
                </p:oleObj>
              </mc:Choice>
              <mc:Fallback>
                <p:oleObj name="think-cell Folie" r:id="rId3" imgW="305" imgH="305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37F7871D-2E11-4698-AA65-E26B8427F6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EF91F63-56A0-4140-987B-688D00CE5496}"/>
              </a:ext>
            </a:extLst>
          </p:cNvPr>
          <p:cNvSpPr/>
          <p:nvPr userDrawn="1"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91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77C54F03-7632-48CB-8AC3-220E6F01A63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9215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77C54F03-7632-48CB-8AC3-220E6F01A6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E5BF560C-1926-4CA4-9CA3-C677D19460F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809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38089" y="280176"/>
            <a:ext cx="11177306" cy="99057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3482926" y="5168584"/>
            <a:ext cx="958850" cy="18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0DA2D8-0610-41E2-B00D-E00B552DB64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B60B4A3F-3E59-4F97-A37D-C7D10621CFD6}"/>
              </a:ext>
            </a:extLst>
          </p:cNvPr>
          <p:cNvSpPr txBox="1">
            <a:spLocks/>
          </p:cNvSpPr>
          <p:nvPr userDrawn="1"/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6745" tIns="48373" rIns="96745" bIns="48373" rtlCol="0"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2"/>
                </a:solidFill>
                <a:latin typeface="Arial" charset="0"/>
                <a:ea typeface="+mn-ea"/>
                <a:cs typeface="+mn-cs"/>
              </a:defRPr>
            </a:lvl1pPr>
            <a:lvl2pPr marL="43200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6401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9602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7280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160041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592050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024058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456066" algn="l" defTabSz="864017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07055220-BD2A-4EF0-B5A5-2DE88222B36B}" type="slidenum">
              <a:rPr lang="en-GB" sz="1270" smtClean="0"/>
              <a:pPr/>
              <a:t>‹#›</a:t>
            </a:fld>
            <a:endParaRPr lang="en-GB" sz="1270"/>
          </a:p>
        </p:txBody>
      </p:sp>
    </p:spTree>
    <p:extLst>
      <p:ext uri="{BB962C8B-B14F-4D97-AF65-F5344CB8AC3E}">
        <p14:creationId xmlns:p14="http://schemas.microsoft.com/office/powerpoint/2010/main" val="2020983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3D98DEB0-B3F2-4436-AC3B-0585586F085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479491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05" imgH="305" progId="TCLayout.ActiveDocument.1">
                  <p:embed/>
                </p:oleObj>
              </mc:Choice>
              <mc:Fallback>
                <p:oleObj name="think-cell Folie" r:id="rId3" imgW="305" imgH="305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3D98DEB0-B3F2-4436-AC3B-0585586F08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177770" y="3429000"/>
            <a:ext cx="6034072" cy="3429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en-GB" err="1"/>
              <a:t>Cliquez</a:t>
            </a:r>
            <a:r>
              <a:rPr lang="en-GB"/>
              <a:t> sur </a:t>
            </a:r>
            <a:r>
              <a:rPr lang="en-GB" err="1"/>
              <a:t>l'icône</a:t>
            </a:r>
            <a:r>
              <a:rPr lang="en-GB"/>
              <a:t> pour </a:t>
            </a:r>
            <a:r>
              <a:rPr lang="en-GB" err="1"/>
              <a:t>ajouter</a:t>
            </a:r>
            <a:r>
              <a:rPr lang="en-GB"/>
              <a:t> </a:t>
            </a:r>
            <a:r>
              <a:rPr lang="en-GB" err="1"/>
              <a:t>une</a:t>
            </a:r>
            <a:r>
              <a:rPr lang="en-GB"/>
              <a:t> image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5978495" cy="3429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en-GB" err="1"/>
              <a:t>Cliquez</a:t>
            </a:r>
            <a:r>
              <a:rPr lang="en-GB"/>
              <a:t> sur </a:t>
            </a:r>
            <a:r>
              <a:rPr lang="en-GB" err="1"/>
              <a:t>l'icône</a:t>
            </a:r>
            <a:r>
              <a:rPr lang="en-GB"/>
              <a:t> pour </a:t>
            </a:r>
            <a:r>
              <a:rPr lang="en-GB" err="1"/>
              <a:t>ajouter</a:t>
            </a:r>
            <a:r>
              <a:rPr lang="en-GB"/>
              <a:t> </a:t>
            </a:r>
            <a:r>
              <a:rPr lang="en-GB" err="1"/>
              <a:t>une</a:t>
            </a:r>
            <a:r>
              <a:rPr lang="en-GB"/>
              <a:t> image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5978496" y="0"/>
            <a:ext cx="19927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98458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IC Empty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11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IC_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DD98E38B-2C5C-4FC0-8AAE-BAAD03252ED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268913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05" imgH="305" progId="TCLayout.ActiveDocument.1">
                  <p:embed/>
                </p:oleObj>
              </mc:Choice>
              <mc:Fallback>
                <p:oleObj name="think-cell Folie" r:id="rId3" imgW="305" imgH="305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DD98E38B-2C5C-4FC0-8AAE-BAAD03252E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1D3C064C-ED10-4587-A6B4-187C70BBF15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2991" y="2293109"/>
            <a:ext cx="5646018" cy="227178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CD8C034-69FA-4278-9BD4-6D9CA2FC4A19}"/>
              </a:ext>
            </a:extLst>
          </p:cNvPr>
          <p:cNvSpPr/>
          <p:nvPr userDrawn="1"/>
        </p:nvSpPr>
        <p:spPr>
          <a:xfrm>
            <a:off x="0" y="6761002"/>
            <a:ext cx="12192000" cy="96998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926" tIns="60963" rIns="121926" bIns="60963" rtlCol="0" anchor="ctr"/>
          <a:lstStyle/>
          <a:p>
            <a:pPr algn="ctr"/>
            <a:endParaRPr lang="en-GB" sz="1800"/>
          </a:p>
        </p:txBody>
      </p:sp>
      <p:sp>
        <p:nvSpPr>
          <p:cNvPr id="5" name="TextBox 54">
            <a:extLst>
              <a:ext uri="{FF2B5EF4-FFF2-40B4-BE49-F238E27FC236}">
                <a16:creationId xmlns:a16="http://schemas.microsoft.com/office/drawing/2014/main" id="{E73F68BC-BCAC-47AE-A886-44CAF3287D95}"/>
              </a:ext>
            </a:extLst>
          </p:cNvPr>
          <p:cNvSpPr txBox="1"/>
          <p:nvPr userDrawn="1"/>
        </p:nvSpPr>
        <p:spPr>
          <a:xfrm>
            <a:off x="3272992" y="1621509"/>
            <a:ext cx="56460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b="1">
                <a:solidFill>
                  <a:srgbClr val="575756"/>
                </a:solidFill>
                <a:latin typeface="Arial Black" panose="020B0A04020102020204" pitchFamily="34" charset="0"/>
                <a:cs typeface="Raleway"/>
              </a:rPr>
              <a:t>Stay in touch with UIC! 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03C81352-0069-4FFC-B00E-292D35DA23DA}"/>
              </a:ext>
            </a:extLst>
          </p:cNvPr>
          <p:cNvSpPr>
            <a:spLocks/>
          </p:cNvSpPr>
          <p:nvPr userDrawn="1"/>
        </p:nvSpPr>
        <p:spPr bwMode="auto">
          <a:xfrm>
            <a:off x="4872905" y="5970497"/>
            <a:ext cx="6851013" cy="7933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5395" tIns="25395" rIns="25395" bIns="25395" anchor="ctr"/>
          <a:lstStyle/>
          <a:p>
            <a:pPr algn="r">
              <a:defRPr/>
            </a:pPr>
            <a:r>
              <a:rPr lang="en-GB" sz="2200" b="1">
                <a:solidFill>
                  <a:srgbClr val="62B576"/>
                </a:solidFill>
                <a:latin typeface="Arial Black" panose="020B0A04020102020204" pitchFamily="34" charset="0"/>
                <a:cs typeface="Raleway"/>
              </a:rPr>
              <a:t>Thank you for your kind attention.</a:t>
            </a:r>
            <a:endParaRPr lang="en-GB" sz="2200">
              <a:solidFill>
                <a:srgbClr val="62B576"/>
              </a:solidFill>
              <a:latin typeface="Arial Black" panose="020B0A04020102020204" pitchFamily="34" charset="0"/>
              <a:cs typeface="Raleway"/>
            </a:endParaRPr>
          </a:p>
        </p:txBody>
      </p:sp>
      <p:pic>
        <p:nvPicPr>
          <p:cNvPr id="7" name="Image 6" descr="LOGO_QUADRI.png">
            <a:extLst>
              <a:ext uri="{FF2B5EF4-FFF2-40B4-BE49-F238E27FC236}">
                <a16:creationId xmlns:a16="http://schemas.microsoft.com/office/drawing/2014/main" id="{4C3A6BDE-6FFF-4DB9-AA60-475F48D115A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2624" y="332619"/>
            <a:ext cx="2394849" cy="103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7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6994B271-155A-45B3-B08B-82FBFECC89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180437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6994B271-155A-45B3-B08B-82FBFECC89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A1B61F0C-6ABD-4E83-B8D4-7E3BEBD4E8E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5361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63086" y="4406903"/>
            <a:ext cx="10363201" cy="1362076"/>
          </a:xfrm>
        </p:spPr>
        <p:txBody>
          <a:bodyPr anchor="t"/>
          <a:lstStyle>
            <a:lvl1pPr algn="l">
              <a:defRPr sz="5361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963086" y="2906713"/>
            <a:ext cx="10363201" cy="1500187"/>
          </a:xfrm>
        </p:spPr>
        <p:txBody>
          <a:bodyPr anchor="b"/>
          <a:lstStyle>
            <a:lvl1pPr marL="0" indent="0">
              <a:buNone/>
              <a:defRPr sz="2680"/>
            </a:lvl1pPr>
            <a:lvl2pPr marL="609404" indent="0">
              <a:buNone/>
              <a:defRPr sz="2399"/>
            </a:lvl2pPr>
            <a:lvl3pPr marL="1218810" indent="0">
              <a:buNone/>
              <a:defRPr sz="2116"/>
            </a:lvl3pPr>
            <a:lvl4pPr marL="1828214" indent="0">
              <a:buNone/>
              <a:defRPr sz="1834"/>
            </a:lvl4pPr>
            <a:lvl5pPr marL="2437617" indent="0">
              <a:buNone/>
              <a:defRPr sz="1834"/>
            </a:lvl5pPr>
            <a:lvl6pPr marL="3047022" indent="0">
              <a:buNone/>
              <a:defRPr sz="1834"/>
            </a:lvl6pPr>
            <a:lvl7pPr marL="3656427" indent="0">
              <a:buNone/>
              <a:defRPr sz="1834"/>
            </a:lvl7pPr>
            <a:lvl8pPr marL="4265832" indent="0">
              <a:buNone/>
              <a:defRPr sz="1834"/>
            </a:lvl8pPr>
            <a:lvl9pPr marL="4875236" indent="0">
              <a:buNone/>
              <a:defRPr sz="1834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2DA3D58C-71EC-476B-822E-3D086DF27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7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ADF770D0-BBAD-4E23-985C-B5362B640D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295115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ADF770D0-BBAD-4E23-985C-B5362B640D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E68C6A20-CACB-460F-8F2A-DFA9D5152D1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809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06228" y="304092"/>
            <a:ext cx="11177306" cy="99057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78367" y="1599417"/>
            <a:ext cx="5485916" cy="4573119"/>
          </a:xfrm>
        </p:spPr>
        <p:txBody>
          <a:bodyPr/>
          <a:lstStyle>
            <a:lvl1pPr>
              <a:defRPr sz="3668"/>
            </a:lvl1pPr>
            <a:lvl2pPr>
              <a:defRPr sz="3245"/>
            </a:lvl2pPr>
            <a:lvl3pPr>
              <a:defRPr sz="2680"/>
            </a:lvl3pPr>
            <a:lvl4pPr>
              <a:defRPr sz="2399"/>
            </a:lvl4pPr>
            <a:lvl5pPr>
              <a:defRPr sz="2399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98366" y="1599417"/>
            <a:ext cx="5485916" cy="4573119"/>
          </a:xfrm>
        </p:spPr>
        <p:txBody>
          <a:bodyPr/>
          <a:lstStyle>
            <a:lvl1pPr>
              <a:defRPr sz="3668"/>
            </a:lvl1pPr>
            <a:lvl2pPr>
              <a:defRPr sz="3245"/>
            </a:lvl2pPr>
            <a:lvl3pPr>
              <a:defRPr sz="2680"/>
            </a:lvl3pPr>
            <a:lvl4pPr>
              <a:defRPr sz="2399"/>
            </a:lvl4pPr>
            <a:lvl5pPr>
              <a:defRPr sz="2399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D00B3DF7-2A19-4445-A5AD-5A8E06907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61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462B13C8-FA58-4C99-BCAB-7EF7A3DDAF3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342262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462B13C8-FA58-4C99-BCAB-7EF7A3DDAF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199173D9-5A0C-4C28-AFA1-4A95F09783F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809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06225" y="304094"/>
            <a:ext cx="11177308" cy="99123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06227" y="1599417"/>
            <a:ext cx="5485916" cy="575460"/>
          </a:xfrm>
        </p:spPr>
        <p:txBody>
          <a:bodyPr anchor="b"/>
          <a:lstStyle>
            <a:lvl1pPr marL="0" indent="0">
              <a:buNone/>
              <a:defRPr sz="3245" b="1"/>
            </a:lvl1pPr>
            <a:lvl2pPr marL="609404" indent="0">
              <a:buNone/>
              <a:defRPr sz="2680" b="1"/>
            </a:lvl2pPr>
            <a:lvl3pPr marL="1218810" indent="0">
              <a:buNone/>
              <a:defRPr sz="2399" b="1"/>
            </a:lvl3pPr>
            <a:lvl4pPr marL="1828214" indent="0">
              <a:buNone/>
              <a:defRPr sz="2116" b="1"/>
            </a:lvl4pPr>
            <a:lvl5pPr marL="2437617" indent="0">
              <a:buNone/>
              <a:defRPr sz="2116" b="1"/>
            </a:lvl5pPr>
            <a:lvl6pPr marL="3047022" indent="0">
              <a:buNone/>
              <a:defRPr sz="2116" b="1"/>
            </a:lvl6pPr>
            <a:lvl7pPr marL="3656427" indent="0">
              <a:buNone/>
              <a:defRPr sz="2116" b="1"/>
            </a:lvl7pPr>
            <a:lvl8pPr marL="4265832" indent="0">
              <a:buNone/>
              <a:defRPr sz="2116" b="1"/>
            </a:lvl8pPr>
            <a:lvl9pPr marL="4875236" indent="0">
              <a:buNone/>
              <a:defRPr sz="2116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06225" y="2174878"/>
            <a:ext cx="5485916" cy="3997661"/>
          </a:xfrm>
        </p:spPr>
        <p:txBody>
          <a:bodyPr/>
          <a:lstStyle>
            <a:lvl1pPr>
              <a:defRPr sz="3245"/>
            </a:lvl1pPr>
            <a:lvl2pPr>
              <a:defRPr sz="2680"/>
            </a:lvl2pPr>
            <a:lvl3pPr>
              <a:defRPr sz="2399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6" y="1599417"/>
            <a:ext cx="5485916" cy="575460"/>
          </a:xfrm>
        </p:spPr>
        <p:txBody>
          <a:bodyPr anchor="b"/>
          <a:lstStyle>
            <a:lvl1pPr marL="0" indent="0">
              <a:buNone/>
              <a:defRPr sz="3245" b="1"/>
            </a:lvl1pPr>
            <a:lvl2pPr marL="609404" indent="0">
              <a:buNone/>
              <a:defRPr sz="2680" b="1"/>
            </a:lvl2pPr>
            <a:lvl3pPr marL="1218810" indent="0">
              <a:buNone/>
              <a:defRPr sz="2399" b="1"/>
            </a:lvl3pPr>
            <a:lvl4pPr marL="1828214" indent="0">
              <a:buNone/>
              <a:defRPr sz="2116" b="1"/>
            </a:lvl4pPr>
            <a:lvl5pPr marL="2437617" indent="0">
              <a:buNone/>
              <a:defRPr sz="2116" b="1"/>
            </a:lvl5pPr>
            <a:lvl6pPr marL="3047022" indent="0">
              <a:buNone/>
              <a:defRPr sz="2116" b="1"/>
            </a:lvl6pPr>
            <a:lvl7pPr marL="3656427" indent="0">
              <a:buNone/>
              <a:defRPr sz="2116" b="1"/>
            </a:lvl7pPr>
            <a:lvl8pPr marL="4265832" indent="0">
              <a:buNone/>
              <a:defRPr sz="2116" b="1"/>
            </a:lvl8pPr>
            <a:lvl9pPr marL="4875236" indent="0">
              <a:buNone/>
              <a:defRPr sz="2116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93367" y="2174878"/>
            <a:ext cx="5485916" cy="3997661"/>
          </a:xfrm>
        </p:spPr>
        <p:txBody>
          <a:bodyPr/>
          <a:lstStyle>
            <a:lvl1pPr>
              <a:defRPr sz="3245"/>
            </a:lvl1pPr>
            <a:lvl2pPr>
              <a:defRPr sz="2680"/>
            </a:lvl2pPr>
            <a:lvl3pPr>
              <a:defRPr sz="2399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0A57BBA7-D1EA-48F4-AC60-B85A3FA9AE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1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3A06F485-2E98-4F9C-8A4F-2E4E93ABF0D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65245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3A06F485-2E98-4F9C-8A4F-2E4E93ABF0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3262CA4D-6CFF-4920-B520-502814B6E3F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809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06228" y="304092"/>
            <a:ext cx="11177306" cy="99057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0FDC57FC-21AD-48B9-A5DF-B2B8AE0A8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2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70101227-9C54-4564-8FA0-8A0EDCE196B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314932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70101227-9C54-4564-8FA0-8A0EDCE196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C7C0F1EF-9D96-43D6-9371-C29F3CB9D69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2680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06229" y="304092"/>
            <a:ext cx="4114458" cy="1131009"/>
          </a:xfrm>
        </p:spPr>
        <p:txBody>
          <a:bodyPr/>
          <a:lstStyle>
            <a:lvl1pPr algn="l">
              <a:defRPr sz="268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766732" y="304090"/>
            <a:ext cx="6916801" cy="5868446"/>
          </a:xfrm>
        </p:spPr>
        <p:txBody>
          <a:bodyPr/>
          <a:lstStyle>
            <a:lvl1pPr>
              <a:defRPr sz="4232"/>
            </a:lvl1pPr>
            <a:lvl2pPr>
              <a:defRPr sz="3668"/>
            </a:lvl2pPr>
            <a:lvl3pPr>
              <a:defRPr sz="3245"/>
            </a:lvl3pPr>
            <a:lvl4pPr>
              <a:defRPr sz="2680"/>
            </a:lvl4pPr>
            <a:lvl5pPr>
              <a:defRPr sz="2680"/>
            </a:lvl5pPr>
            <a:lvl6pPr>
              <a:defRPr sz="2680"/>
            </a:lvl6pPr>
            <a:lvl7pPr>
              <a:defRPr sz="2680"/>
            </a:lvl7pPr>
            <a:lvl8pPr>
              <a:defRPr sz="2680"/>
            </a:lvl8pPr>
            <a:lvl9pPr>
              <a:defRPr sz="268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06229" y="1435101"/>
            <a:ext cx="4114458" cy="4737436"/>
          </a:xfrm>
        </p:spPr>
        <p:txBody>
          <a:bodyPr/>
          <a:lstStyle>
            <a:lvl1pPr marL="0" indent="0">
              <a:buNone/>
              <a:defRPr sz="1834"/>
            </a:lvl1pPr>
            <a:lvl2pPr marL="609404" indent="0">
              <a:buNone/>
              <a:defRPr sz="1552"/>
            </a:lvl2pPr>
            <a:lvl3pPr marL="1218810" indent="0">
              <a:buNone/>
              <a:defRPr sz="1270"/>
            </a:lvl3pPr>
            <a:lvl4pPr marL="1828214" indent="0">
              <a:buNone/>
              <a:defRPr sz="1270"/>
            </a:lvl4pPr>
            <a:lvl5pPr marL="2437617" indent="0">
              <a:buNone/>
              <a:defRPr sz="1270"/>
            </a:lvl5pPr>
            <a:lvl6pPr marL="3047022" indent="0">
              <a:buNone/>
              <a:defRPr sz="1270"/>
            </a:lvl6pPr>
            <a:lvl7pPr marL="3656427" indent="0">
              <a:buNone/>
              <a:defRPr sz="1270"/>
            </a:lvl7pPr>
            <a:lvl8pPr marL="4265832" indent="0">
              <a:buNone/>
              <a:defRPr sz="1270"/>
            </a:lvl8pPr>
            <a:lvl9pPr marL="4875236" indent="0">
              <a:buNone/>
              <a:defRPr sz="127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AFCA5C8-1CC4-48D6-A313-284690371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46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FF0D5256-3016-4A31-B716-52C398112B2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72583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FF0D5256-3016-4A31-B716-52C398112B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7D73D9C-6332-4B77-A833-8DE93A11AB5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2680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389718" y="4800601"/>
            <a:ext cx="7315200" cy="566738"/>
          </a:xfrm>
        </p:spPr>
        <p:txBody>
          <a:bodyPr/>
          <a:lstStyle>
            <a:lvl1pPr algn="l">
              <a:defRPr sz="268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 hasCustomPrompt="1"/>
          </p:nvPr>
        </p:nvSpPr>
        <p:spPr>
          <a:xfrm>
            <a:off x="2389718" y="304093"/>
            <a:ext cx="7315200" cy="4423484"/>
          </a:xfrm>
        </p:spPr>
        <p:txBody>
          <a:bodyPr/>
          <a:lstStyle>
            <a:lvl1pPr marL="0" indent="0">
              <a:buNone/>
              <a:defRPr sz="4232"/>
            </a:lvl1pPr>
            <a:lvl2pPr marL="609404" indent="0">
              <a:buNone/>
              <a:defRPr sz="3668"/>
            </a:lvl2pPr>
            <a:lvl3pPr marL="1218810" indent="0">
              <a:buNone/>
              <a:defRPr sz="3245"/>
            </a:lvl3pPr>
            <a:lvl4pPr marL="1828214" indent="0">
              <a:buNone/>
              <a:defRPr sz="2680"/>
            </a:lvl4pPr>
            <a:lvl5pPr marL="2437617" indent="0">
              <a:buNone/>
              <a:defRPr sz="2680"/>
            </a:lvl5pPr>
            <a:lvl6pPr marL="3047022" indent="0">
              <a:buNone/>
              <a:defRPr sz="2680"/>
            </a:lvl6pPr>
            <a:lvl7pPr marL="3656427" indent="0">
              <a:buNone/>
              <a:defRPr sz="2680"/>
            </a:lvl7pPr>
            <a:lvl8pPr marL="4265832" indent="0">
              <a:buNone/>
              <a:defRPr sz="2680"/>
            </a:lvl8pPr>
            <a:lvl9pPr marL="4875236" indent="0">
              <a:buNone/>
              <a:defRPr sz="268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834"/>
            </a:lvl1pPr>
            <a:lvl2pPr marL="609404" indent="0">
              <a:buNone/>
              <a:defRPr sz="1552"/>
            </a:lvl2pPr>
            <a:lvl3pPr marL="1218810" indent="0">
              <a:buNone/>
              <a:defRPr sz="1270"/>
            </a:lvl3pPr>
            <a:lvl4pPr marL="1828214" indent="0">
              <a:buNone/>
              <a:defRPr sz="1270"/>
            </a:lvl4pPr>
            <a:lvl5pPr marL="2437617" indent="0">
              <a:buNone/>
              <a:defRPr sz="1270"/>
            </a:lvl5pPr>
            <a:lvl6pPr marL="3047022" indent="0">
              <a:buNone/>
              <a:defRPr sz="1270"/>
            </a:lvl6pPr>
            <a:lvl7pPr marL="3656427" indent="0">
              <a:buNone/>
              <a:defRPr sz="1270"/>
            </a:lvl7pPr>
            <a:lvl8pPr marL="4265832" indent="0">
              <a:buNone/>
              <a:defRPr sz="1270"/>
            </a:lvl8pPr>
            <a:lvl9pPr marL="4875236" indent="0">
              <a:buNone/>
              <a:defRPr sz="127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333104A9-2638-4E8A-9D1D-EDA89B9B8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80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147B64AA-2D2D-4B63-9AD9-F2AF0E8F9FB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234485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05" imgH="305" progId="TCLayout.ActiveDocument.1">
                  <p:embed/>
                </p:oleObj>
              </mc:Choice>
              <mc:Fallback>
                <p:oleObj name="think-cell Folie" r:id="rId4" imgW="305" imgH="305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147B64AA-2D2D-4B63-9AD9-F2AF0E8F9F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D5B909EC-A021-48D1-9B66-AE3EAE249A6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809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06228" y="304094"/>
            <a:ext cx="11177306" cy="99123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E2A60577-D5B0-41A7-9319-93444336A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ags" Target="../tags/tag29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ags" Target="../tags/tag28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oleObject" Target="../embeddings/oleObject14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8C8117F3-E91F-4013-B514-73D2549C8A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262066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6" imgW="520" imgH="520" progId="TCLayout.ActiveDocument.1">
                  <p:embed/>
                </p:oleObj>
              </mc:Choice>
              <mc:Fallback>
                <p:oleObj name="think-cell Folie" r:id="rId16" imgW="520" imgH="520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8C8117F3-E91F-4013-B514-73D2549C8A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24F38729-01A3-4EE8-BABA-678EA9AFC6F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809" b="1" i="0" baseline="0">
              <a:latin typeface="Montserrat"/>
              <a:ea typeface="+mj-ea"/>
              <a:cs typeface="+mj-cs"/>
              <a:sym typeface="Montserrat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6228" y="304092"/>
            <a:ext cx="11177306" cy="99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err="1"/>
              <a:t>Cliquez</a:t>
            </a:r>
            <a:r>
              <a:rPr lang="en-GB"/>
              <a:t>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7871" y="1599418"/>
            <a:ext cx="11175662" cy="457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err="1"/>
              <a:t>Cliquez</a:t>
            </a:r>
            <a:r>
              <a:rPr lang="en-GB"/>
              <a:t> pour modifier les styles du </a:t>
            </a:r>
            <a:r>
              <a:rPr lang="en-GB" err="1"/>
              <a:t>texte</a:t>
            </a:r>
            <a:r>
              <a:rPr lang="en-GB"/>
              <a:t> du masque</a:t>
            </a:r>
          </a:p>
          <a:p>
            <a:pPr lvl="1"/>
            <a:r>
              <a:rPr lang="en-GB" err="1"/>
              <a:t>Deuxième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2"/>
            <a:r>
              <a:rPr lang="en-GB" err="1"/>
              <a:t>Troisième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3"/>
            <a:r>
              <a:rPr lang="en-GB" err="1"/>
              <a:t>Quatrième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4"/>
            <a:r>
              <a:rPr lang="en-GB" err="1"/>
              <a:t>Cinquième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39D82D-1960-4B89-B06B-619621203790}"/>
              </a:ext>
            </a:extLst>
          </p:cNvPr>
          <p:cNvSpPr/>
          <p:nvPr userDrawn="1"/>
        </p:nvSpPr>
        <p:spPr>
          <a:xfrm>
            <a:off x="1" y="6705892"/>
            <a:ext cx="11810986" cy="152396"/>
          </a:xfrm>
          <a:prstGeom prst="rect">
            <a:avLst/>
          </a:prstGeom>
          <a:gradFill flip="none" rotWithShape="1">
            <a:gsLst>
              <a:gs pos="32000">
                <a:schemeClr val="accent2"/>
              </a:gs>
              <a:gs pos="100000">
                <a:schemeClr val="accent1"/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3550" tIns="96775" rIns="193550" bIns="96775" rtlCol="0" anchor="ctr"/>
          <a:lstStyle/>
          <a:p>
            <a:pPr algn="ctr"/>
            <a:endParaRPr lang="en-GB" sz="2858"/>
          </a:p>
        </p:txBody>
      </p:sp>
      <p:sp>
        <p:nvSpPr>
          <p:cNvPr id="3" name="Teardrop 2">
            <a:extLst>
              <a:ext uri="{FF2B5EF4-FFF2-40B4-BE49-F238E27FC236}">
                <a16:creationId xmlns:a16="http://schemas.microsoft.com/office/drawing/2014/main" id="{E44F67A3-4810-4871-AFE7-5509623FFF44}"/>
              </a:ext>
            </a:extLst>
          </p:cNvPr>
          <p:cNvSpPr/>
          <p:nvPr userDrawn="1"/>
        </p:nvSpPr>
        <p:spPr>
          <a:xfrm>
            <a:off x="11468517" y="152125"/>
            <a:ext cx="380984" cy="380990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809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DE6E8-9872-436A-991C-CE287719D1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418" y="190223"/>
            <a:ext cx="457181" cy="30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0">
                <a:solidFill>
                  <a:schemeClr val="bg2"/>
                </a:solidFill>
              </a:defRPr>
            </a:lvl1pPr>
          </a:lstStyle>
          <a:p>
            <a:fld id="{07055220-BD2A-4EF0-B5A5-2DE88222B3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3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809" b="1">
          <a:solidFill>
            <a:srgbClr val="969696"/>
          </a:solidFill>
          <a:latin typeface="Montserra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49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49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49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49" b="1">
          <a:solidFill>
            <a:schemeClr val="tx2"/>
          </a:solidFill>
          <a:latin typeface="Arial" charset="0"/>
        </a:defRPr>
      </a:lvl5pPr>
      <a:lvl6pPr marL="60940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49" b="1">
          <a:solidFill>
            <a:schemeClr val="tx2"/>
          </a:solidFill>
          <a:latin typeface="Arial" charset="0"/>
        </a:defRPr>
      </a:lvl6pPr>
      <a:lvl7pPr marL="121881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49" b="1">
          <a:solidFill>
            <a:schemeClr val="tx2"/>
          </a:solidFill>
          <a:latin typeface="Arial" charset="0"/>
        </a:defRPr>
      </a:lvl7pPr>
      <a:lvl8pPr marL="182821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49" b="1">
          <a:solidFill>
            <a:schemeClr val="tx2"/>
          </a:solidFill>
          <a:latin typeface="Arial" charset="0"/>
        </a:defRPr>
      </a:lvl8pPr>
      <a:lvl9pPr marL="243761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49" b="1">
          <a:solidFill>
            <a:schemeClr val="tx2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ts val="1693"/>
        </a:spcBef>
        <a:spcAft>
          <a:spcPts val="847"/>
        </a:spcAft>
        <a:buFont typeface="Arial Black" pitchFamily="34" charset="0"/>
        <a:buNone/>
        <a:defRPr sz="2963" b="1">
          <a:solidFill>
            <a:srgbClr val="50505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382943" indent="0" algn="l" rtl="0" eaLnBrk="1" fontAlgn="base" hangingPunct="1">
        <a:spcBef>
          <a:spcPts val="423"/>
        </a:spcBef>
        <a:spcAft>
          <a:spcPts val="423"/>
        </a:spcAft>
        <a:buFont typeface="Symbol" pitchFamily="18" charset="2"/>
        <a:defRPr sz="2539">
          <a:solidFill>
            <a:srgbClr val="50505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755809" indent="-377905" algn="l" rtl="0" eaLnBrk="1" fontAlgn="base" hangingPunct="1">
        <a:spcBef>
          <a:spcPts val="423"/>
        </a:spcBef>
        <a:spcAft>
          <a:spcPct val="0"/>
        </a:spcAft>
        <a:buClr>
          <a:schemeClr val="tx2"/>
        </a:buClr>
        <a:buFont typeface="Symbol" pitchFamily="18" charset="2"/>
        <a:buChar char="·"/>
        <a:defRPr sz="2116" b="0">
          <a:solidFill>
            <a:srgbClr val="50505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947281" indent="-1914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-"/>
        <a:defRPr sz="1905">
          <a:solidFill>
            <a:srgbClr val="50505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947281" indent="0" algn="l" rtl="0" eaLnBrk="1" fontAlgn="base" hangingPunct="1">
        <a:spcBef>
          <a:spcPct val="20000"/>
        </a:spcBef>
        <a:spcAft>
          <a:spcPct val="0"/>
        </a:spcAft>
        <a:buNone/>
        <a:defRPr sz="1693">
          <a:solidFill>
            <a:srgbClr val="50505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3351725" indent="-304702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3961129" indent="-304702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4570534" indent="-304702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5179938" indent="-304702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1218810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09404" algn="l" defTabSz="1218810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218810" algn="l" defTabSz="1218810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828214" algn="l" defTabSz="1218810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4pPr>
      <a:lvl5pPr marL="2437617" algn="l" defTabSz="1218810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5pPr>
      <a:lvl6pPr marL="3047022" algn="l" defTabSz="1218810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656427" algn="l" defTabSz="1218810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265832" algn="l" defTabSz="1218810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875236" algn="l" defTabSz="1218810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7090143E-B99E-48F2-A532-0238C0F35AD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8706754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4" imgW="520" imgH="520" progId="TCLayout.ActiveDocument.1">
                  <p:embed/>
                </p:oleObj>
              </mc:Choice>
              <mc:Fallback>
                <p:oleObj name="think-cell Folie" r:id="rId14" imgW="520" imgH="520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7090143E-B99E-48F2-A532-0238C0F35A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D7FA4EFD-809D-4AFD-85AD-A0E19C311F46}"/>
              </a:ext>
            </a:extLst>
          </p:cNvPr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3000" b="0" i="0" baseline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7F64891-1A32-4E16-AC05-917B5EA27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20" y="365127"/>
            <a:ext cx="10515164" cy="773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err="1"/>
              <a:t>Modifiez</a:t>
            </a:r>
            <a:r>
              <a:rPr lang="en-GB"/>
              <a:t>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380766-3B07-4F85-9A0B-CD08A6CBF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420" y="1371600"/>
            <a:ext cx="10515164" cy="480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Modifier les styles du </a:t>
            </a:r>
            <a:r>
              <a:rPr lang="en-GB" err="1"/>
              <a:t>texte</a:t>
            </a:r>
            <a:r>
              <a:rPr lang="en-GB"/>
              <a:t> du masque</a:t>
            </a:r>
          </a:p>
          <a:p>
            <a:pPr lvl="1"/>
            <a:r>
              <a:rPr lang="en-GB" err="1"/>
              <a:t>Deuxième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2"/>
            <a:r>
              <a:rPr lang="en-GB" err="1"/>
              <a:t>Troisième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3"/>
            <a:r>
              <a:rPr lang="en-GB" err="1"/>
              <a:t>Quatrième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4"/>
            <a:r>
              <a:rPr lang="en-GB" err="1"/>
              <a:t>Cinquième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33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hf hdr="0" ftr="0" dt="0"/>
  <p:txStyles>
    <p:titleStyle>
      <a:lvl1pPr algn="l" defTabSz="914232" rtl="0" eaLnBrk="1" latinLnBrk="0" hangingPunct="1">
        <a:lnSpc>
          <a:spcPct val="90000"/>
        </a:lnSpc>
        <a:spcBef>
          <a:spcPct val="0"/>
        </a:spcBef>
        <a:buNone/>
        <a:defRPr lang="en-US" sz="30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558" indent="-228558" algn="l" defTabSz="9142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675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790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99907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1" kern="1200" dirty="0" smtClean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023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1" kern="1200" dirty="0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139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55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71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88" indent="-228558" algn="l" defTabSz="9142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2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9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64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1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97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13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29" algn="l" defTabSz="9142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4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8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5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7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0F6E21FC-4977-4152-BA53-8A1115BDBAF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520" imgH="520" progId="TCLayout.ActiveDocument.1">
                  <p:embed/>
                </p:oleObj>
              </mc:Choice>
              <mc:Fallback>
                <p:oleObj name="think-cell Folie" r:id="rId5" imgW="520" imgH="520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0F6E21FC-4977-4152-BA53-8A1115BDBA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hteck 2" hidden="1">
            <a:extLst>
              <a:ext uri="{FF2B5EF4-FFF2-40B4-BE49-F238E27FC236}">
                <a16:creationId xmlns:a16="http://schemas.microsoft.com/office/drawing/2014/main" id="{769C4B01-D05F-45B6-A0E3-EA021ED5DD3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1" i="0" u="none" strike="noStrike" kern="1200" cap="none" spc="0" normalizeH="0" baseline="0" noProof="0">
              <a:ln>
                <a:noFill/>
              </a:ln>
              <a:solidFill>
                <a:srgbClr val="8EB6C9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+mn-cs"/>
              <a:sym typeface="Arial Black" panose="020B0604020202020204" pitchFamily="34" charset="0"/>
            </a:endParaRP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C978C60-0197-475C-BBF1-54CF99A13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269" y="2152772"/>
            <a:ext cx="11837069" cy="3148398"/>
          </a:xfrm>
        </p:spPr>
        <p:txBody>
          <a:bodyPr anchor="ctr">
            <a:normAutofit/>
          </a:bodyPr>
          <a:lstStyle/>
          <a:p>
            <a:r>
              <a:rPr lang="en-GB" sz="4000" dirty="0">
                <a:latin typeface="Arial Black"/>
              </a:rPr>
              <a:t>DP-RAIL</a:t>
            </a:r>
            <a:br>
              <a:rPr lang="en-GB" sz="3600" dirty="0">
                <a:latin typeface="Arial Black"/>
              </a:rPr>
            </a:br>
            <a:br>
              <a:rPr lang="en-GB" sz="3600" dirty="0">
                <a:latin typeface="Arial Black"/>
              </a:rPr>
            </a:br>
            <a:r>
              <a:rPr lang="en-GB" sz="3600" dirty="0">
                <a:latin typeface="Arial Black"/>
              </a:rPr>
              <a:t>MARS STATUS</a:t>
            </a:r>
            <a:br>
              <a:rPr lang="en-GB" sz="4900" dirty="0">
                <a:latin typeface="Arial Black"/>
              </a:rPr>
            </a:br>
            <a:r>
              <a:rPr lang="en-GB" sz="2700" dirty="0">
                <a:latin typeface="Arial Black"/>
              </a:rPr>
              <a:t>23 Aug 2022, 14:00 - 15:30</a:t>
            </a:r>
            <a:br>
              <a:rPr lang="en-GB" sz="2700" dirty="0">
                <a:latin typeface="Arial Black"/>
              </a:rPr>
            </a:br>
            <a:br>
              <a:rPr lang="en-GB" sz="2700" dirty="0">
                <a:latin typeface="Arial Black"/>
              </a:rPr>
            </a:br>
            <a:r>
              <a:rPr lang="en-GB" sz="2700" dirty="0">
                <a:latin typeface="Arial Black"/>
              </a:rPr>
              <a:t>MS Teams</a:t>
            </a:r>
            <a:br>
              <a:rPr lang="en-GB" sz="3600" dirty="0">
                <a:latin typeface="Arial Black"/>
              </a:rPr>
            </a:br>
            <a:endParaRPr lang="en-GB" sz="2650" b="0" dirty="0">
              <a:latin typeface="Arial Black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CD2D7A-D7C0-724C-A807-3B3682E835FC}"/>
              </a:ext>
            </a:extLst>
          </p:cNvPr>
          <p:cNvSpPr txBox="1"/>
          <p:nvPr/>
        </p:nvSpPr>
        <p:spPr>
          <a:xfrm>
            <a:off x="10715223" y="64394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87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A949CE8E-B4B4-4BDE-99D9-DBBE63F404F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60" imgH="360" progId="TCLayout.ActiveDocument.1">
                  <p:embed/>
                </p:oleObj>
              </mc:Choice>
              <mc:Fallback>
                <p:oleObj name="think-cell Folie" r:id="rId3" imgW="360" imgH="360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A949CE8E-B4B4-4BDE-99D9-DBBE63F404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0DF1EE9-01DC-284E-83AC-D90E98BC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en-US" sz="2700" dirty="0"/>
              <a:t>Once the prerequisites are met, the onboarding of a new RU can be initiated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09FF0-130F-F243-909F-147B2B679D9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47738" y="1852414"/>
            <a:ext cx="10405846" cy="4429514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000" b="1" dirty="0">
                <a:latin typeface="+mn-lt"/>
              </a:rPr>
              <a:t>Prerequisites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latin typeface="+mn-lt"/>
              </a:rPr>
              <a:t>Availability of ECN v1.5 before transport start (domestic or international)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latin typeface="+mn-lt"/>
              </a:rPr>
              <a:t>RU must join ORFEUS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latin typeface="+mn-lt"/>
              </a:rPr>
              <a:t>Hermes30 v2.0 messages required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latin typeface="+mn-lt"/>
              </a:rPr>
              <a:t>RU must be a GCU member (or become a GCU member)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b="1" dirty="0">
                <a:latin typeface="+mn-lt"/>
              </a:rPr>
              <a:t>Onboarding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latin typeface="+mn-lt"/>
              </a:rPr>
              <a:t>Two workshops (2h each) to introduce a new RU to MARS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latin typeface="+mn-lt"/>
              </a:rPr>
              <a:t>Two weeks of testing with the support of the “MARS team” (joint sessions as needed)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latin typeface="+mn-lt"/>
              </a:rPr>
              <a:t>After testing, a final workshop (1-2h) to plan/coordinate the go-live of the new RU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latin typeface="+mn-lt"/>
              </a:rPr>
              <a:t>Remark: Each RU has an RU Admin user to administrate the required RU users</a:t>
            </a:r>
          </a:p>
          <a:p>
            <a:pPr>
              <a:lnSpc>
                <a:spcPct val="110000"/>
              </a:lnSpc>
            </a:pPr>
            <a:endParaRPr lang="en-US" sz="1800" dirty="0">
              <a:latin typeface="+mn-lt"/>
            </a:endParaRPr>
          </a:p>
          <a:p>
            <a:pPr>
              <a:lnSpc>
                <a:spcPct val="110000"/>
              </a:lnSpc>
            </a:pPr>
            <a:endParaRPr lang="en-US" sz="1800" dirty="0">
              <a:latin typeface="+mn-lt"/>
            </a:endParaRPr>
          </a:p>
        </p:txBody>
      </p:sp>
      <p:sp>
        <p:nvSpPr>
          <p:cNvPr id="10" name="Textfeld 2">
            <a:extLst>
              <a:ext uri="{FF2B5EF4-FFF2-40B4-BE49-F238E27FC236}">
                <a16:creationId xmlns:a16="http://schemas.microsoft.com/office/drawing/2014/main" id="{FFBD75CF-4188-CE49-A309-6FEA66D103A4}"/>
              </a:ext>
            </a:extLst>
          </p:cNvPr>
          <p:cNvSpPr txBox="1"/>
          <p:nvPr/>
        </p:nvSpPr>
        <p:spPr>
          <a:xfrm>
            <a:off x="838415" y="1277671"/>
            <a:ext cx="10491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90D4"/>
                </a:solidFill>
              </a:rPr>
              <a:t>MARS – Onboarding of an RU</a:t>
            </a:r>
            <a:endParaRPr lang="en-US" sz="1600" dirty="0">
              <a:solidFill>
                <a:srgbClr val="C00000"/>
              </a:solidFill>
              <a:ea typeface="Lato Ligh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75711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A949CE8E-B4B4-4BDE-99D9-DBBE63F404F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60" imgH="360" progId="TCLayout.ActiveDocument.1">
                  <p:embed/>
                </p:oleObj>
              </mc:Choice>
              <mc:Fallback>
                <p:oleObj name="think-cell Folie" r:id="rId3" imgW="360" imgH="360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A949CE8E-B4B4-4BDE-99D9-DBBE63F404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0DF1EE9-01DC-284E-83AC-D90E98BC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en-US" sz="2400" dirty="0"/>
              <a:t>MARS project is on track – implementation is nearing completion</a:t>
            </a: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09FF0-130F-F243-909F-147B2B679D9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47738" y="1858538"/>
            <a:ext cx="10745498" cy="4429514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200" b="1" dirty="0">
                <a:latin typeface="+mn-lt"/>
              </a:rPr>
              <a:t>Project activity status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1800" dirty="0">
                <a:latin typeface="+mn-lt"/>
                <a:sym typeface="Wingdings" panose="05000000000000000000" pitchFamily="2" charset="2"/>
              </a:rPr>
              <a:t>Sprints are ongoing  (sprint 20 from 16 Aug to 29 Aug 2022)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1800" dirty="0">
                <a:latin typeface="+mn-lt"/>
                <a:sym typeface="Wingdings" panose="05000000000000000000" pitchFamily="2" charset="2"/>
              </a:rPr>
              <a:t>Implementation of the functionalities of the project scope is complete – except for user management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1800" dirty="0">
                <a:latin typeface="+mn-lt"/>
                <a:sym typeface="Wingdings" panose="05000000000000000000" pitchFamily="2" charset="2"/>
              </a:rPr>
              <a:t>Testing of the entire</a:t>
            </a:r>
            <a:r>
              <a:rPr lang="en-US" sz="1800" dirty="0">
                <a:latin typeface="+mn-lt"/>
              </a:rPr>
              <a:t> MARS application and bug fixing by the suppliers is in progress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1800" dirty="0">
                <a:latin typeface="+mn-lt"/>
                <a:sym typeface="Wingdings" panose="05000000000000000000" pitchFamily="2" charset="2"/>
              </a:rPr>
              <a:t>User validation: workshops were held with four potential future MARS users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1800" dirty="0">
                <a:latin typeface="+mn-lt"/>
                <a:sym typeface="Wingdings" panose="05000000000000000000" pitchFamily="2" charset="2"/>
              </a:rPr>
              <a:t>Bilateral calls with Fret SNCF and </a:t>
            </a:r>
            <a:r>
              <a:rPr lang="en-US" sz="1800" dirty="0" err="1">
                <a:latin typeface="+mn-lt"/>
                <a:sym typeface="Wingdings" panose="05000000000000000000" pitchFamily="2" charset="2"/>
              </a:rPr>
              <a:t>Mercitalia</a:t>
            </a:r>
            <a:r>
              <a:rPr lang="en-US" sz="1800" dirty="0">
                <a:latin typeface="+mn-lt"/>
                <a:sym typeface="Wingdings" panose="05000000000000000000" pitchFamily="2" charset="2"/>
              </a:rPr>
              <a:t> to introduce the application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1800" dirty="0">
                <a:latin typeface="+mn-lt"/>
                <a:sym typeface="Wingdings" panose="05000000000000000000" pitchFamily="2" charset="2"/>
              </a:rPr>
              <a:t>A backlog of CR candidates with priorities and price estimates has been created</a:t>
            </a:r>
          </a:p>
        </p:txBody>
      </p:sp>
      <p:sp>
        <p:nvSpPr>
          <p:cNvPr id="10" name="Textfeld 2">
            <a:extLst>
              <a:ext uri="{FF2B5EF4-FFF2-40B4-BE49-F238E27FC236}">
                <a16:creationId xmlns:a16="http://schemas.microsoft.com/office/drawing/2014/main" id="{FFBD75CF-4188-CE49-A309-6FEA66D103A4}"/>
              </a:ext>
            </a:extLst>
          </p:cNvPr>
          <p:cNvSpPr txBox="1"/>
          <p:nvPr/>
        </p:nvSpPr>
        <p:spPr>
          <a:xfrm>
            <a:off x="838415" y="1277671"/>
            <a:ext cx="10491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90D4"/>
                </a:solidFill>
              </a:rPr>
              <a:t>MARS – Status</a:t>
            </a:r>
            <a:endParaRPr lang="en-US" sz="1600" dirty="0">
              <a:solidFill>
                <a:srgbClr val="C00000"/>
              </a:solidFill>
              <a:ea typeface="Lato Ligh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08807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">
            <a:extLst>
              <a:ext uri="{FF2B5EF4-FFF2-40B4-BE49-F238E27FC236}">
                <a16:creationId xmlns:a16="http://schemas.microsoft.com/office/drawing/2014/main" id="{44131720-F3C5-4825-BB8A-FEB18F4BF682}"/>
              </a:ext>
            </a:extLst>
          </p:cNvPr>
          <p:cNvSpPr txBox="1"/>
          <p:nvPr/>
        </p:nvSpPr>
        <p:spPr>
          <a:xfrm>
            <a:off x="838415" y="1099185"/>
            <a:ext cx="10491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90D4"/>
                </a:solidFill>
              </a:rPr>
              <a:t>MARS – Planning overview</a:t>
            </a:r>
            <a:endParaRPr lang="en-US" sz="1600" u="sng" dirty="0">
              <a:solidFill>
                <a:srgbClr val="C00000"/>
              </a:solidFill>
              <a:ea typeface="Lato Light"/>
              <a:cs typeface="Lato Light"/>
            </a:endParaRPr>
          </a:p>
        </p:txBody>
      </p:sp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5A970FF1-43BF-4030-B9D3-6F116E934C2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5A970FF1-43BF-4030-B9D3-6F116E934C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>
            <a:extLst>
              <a:ext uri="{FF2B5EF4-FFF2-40B4-BE49-F238E27FC236}">
                <a16:creationId xmlns:a16="http://schemas.microsoft.com/office/drawing/2014/main" id="{B5DA8A61-241D-6A42-ABFB-A4D7212E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r>
              <a:rPr lang="en-US" sz="2400" dirty="0"/>
              <a:t>The end of the user acceptance tests is still planned until the end of Sep 2022</a:t>
            </a:r>
          </a:p>
        </p:txBody>
      </p:sp>
      <p:graphicFrame>
        <p:nvGraphicFramePr>
          <p:cNvPr id="42" name="Inhaltsplatzhalter 21">
            <a:extLst>
              <a:ext uri="{FF2B5EF4-FFF2-40B4-BE49-F238E27FC236}">
                <a16:creationId xmlns:a16="http://schemas.microsoft.com/office/drawing/2014/main" id="{AB6424C4-F41E-394D-A76B-A614468FDB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398661"/>
              </p:ext>
            </p:extLst>
          </p:nvPr>
        </p:nvGraphicFramePr>
        <p:xfrm>
          <a:off x="967619" y="1404534"/>
          <a:ext cx="10273042" cy="520136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13581">
                  <a:extLst>
                    <a:ext uri="{9D8B030D-6E8A-4147-A177-3AD203B41FA5}">
                      <a16:colId xmlns:a16="http://schemas.microsoft.com/office/drawing/2014/main" val="1346968855"/>
                    </a:ext>
                  </a:extLst>
                </a:gridCol>
                <a:gridCol w="1184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3740798944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156437687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3389793352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3301640259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1476735088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2446183149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2381078710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3306139825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7293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0973">
                <a:tc>
                  <a:txBody>
                    <a:bodyPr/>
                    <a:lstStyle/>
                    <a:p>
                      <a:pPr algn="ctr"/>
                      <a:endParaRPr lang="en-GB" sz="1200" noProof="0" dirty="0">
                        <a:ln>
                          <a:noFill/>
                        </a:ln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301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noProof="0">
                        <a:ln>
                          <a:noFill/>
                        </a:ln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301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 / 2021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noProof="0">
                        <a:ln>
                          <a:noFill/>
                        </a:ln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 / 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noProof="0" dirty="0">
                        <a:ln>
                          <a:noFill/>
                        </a:ln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noProof="0" dirty="0">
                        <a:ln>
                          <a:noFill/>
                        </a:ln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 / 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noProof="0" dirty="0">
                        <a:ln>
                          <a:noFill/>
                        </a:ln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noProof="0" dirty="0">
                        <a:ln>
                          <a:noFill/>
                        </a:ln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 / 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noProof="0">
                        <a:ln>
                          <a:noFill/>
                        </a:ln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i="0" noProof="0">
                        <a:ln>
                          <a:noFill/>
                        </a:ln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464">
                <a:tc>
                  <a:txBody>
                    <a:bodyPr/>
                    <a:lstStyle/>
                    <a:p>
                      <a:pPr marL="0" indent="0" algn="l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Component</a:t>
                      </a: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</a:p>
                  </a:txBody>
                  <a:tcPr marL="108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27">
                <a:tc rowSpan="4"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noProof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BackEnd</a:t>
                      </a:r>
                      <a:br>
                        <a:rPr lang="en-GB" sz="1200" b="0" i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 b="0" i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</a:t>
                      </a:r>
                      <a:br>
                        <a:rPr lang="en-GB" sz="1200" b="0" i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 b="0" i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Layer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APIs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11886"/>
                  </a:ext>
                </a:extLst>
              </a:tr>
              <a:tr h="385327">
                <a:tc vMerge="1">
                  <a:txBody>
                    <a:bodyPr/>
                    <a:lstStyle/>
                    <a:p>
                      <a:pPr marL="0" marR="0" lvl="0" indent="0" algn="ctr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mile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97447"/>
                  </a:ext>
                </a:extLst>
              </a:tr>
              <a:tr h="385327">
                <a:tc vMerge="1">
                  <a:txBody>
                    <a:bodyPr/>
                    <a:lstStyle/>
                    <a:p>
                      <a:pPr marL="0" marR="0" lvl="0" indent="0" algn="ctr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Transit, First mile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990848"/>
                  </a:ext>
                </a:extLst>
              </a:tr>
              <a:tr h="385327">
                <a:tc vMerge="1">
                  <a:txBody>
                    <a:bodyPr/>
                    <a:lstStyle/>
                    <a:p>
                      <a:pPr marL="0" marR="0" lvl="0" indent="0" algn="ctr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development</a:t>
                      </a:r>
                    </a:p>
                  </a:txBody>
                  <a:tcPr marL="7200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525696"/>
                  </a:ext>
                </a:extLst>
              </a:tr>
              <a:tr h="385327">
                <a:tc rowSpan="5">
                  <a:txBody>
                    <a:bodyPr/>
                    <a:lstStyle/>
                    <a:p>
                      <a:pPr algn="l"/>
                      <a:r>
                        <a:rPr lang="en-GB" sz="1200" b="0" i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FrontEnd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 application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327">
                <a:tc vMerge="1">
                  <a:txBody>
                    <a:bodyPr/>
                    <a:lstStyle/>
                    <a:p>
                      <a:pPr algn="ctr"/>
                      <a:endParaRPr lang="en-GB" sz="1200" b="1" i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Mobile: Last mile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678622"/>
                  </a:ext>
                </a:extLst>
              </a:tr>
              <a:tr h="385327">
                <a:tc vMerge="1">
                  <a:txBody>
                    <a:bodyPr/>
                    <a:lstStyle/>
                    <a:p>
                      <a:pPr algn="ctr"/>
                      <a:endParaRPr lang="en-GB" sz="1200" b="1" i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Mobile: Transit,</a:t>
                      </a:r>
                      <a:b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mile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83464"/>
                  </a:ext>
                </a:extLst>
              </a:tr>
              <a:tr h="385327">
                <a:tc vMerge="1">
                  <a:txBody>
                    <a:bodyPr/>
                    <a:lstStyle/>
                    <a:p>
                      <a:pPr algn="ctr"/>
                      <a:endParaRPr lang="en-GB" sz="1200" b="1" i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mobile development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5401"/>
                  </a:ext>
                </a:extLst>
              </a:tr>
              <a:tr h="385327">
                <a:tc vMerge="1">
                  <a:txBody>
                    <a:bodyPr/>
                    <a:lstStyle/>
                    <a:p>
                      <a:pPr algn="ctr"/>
                      <a:endParaRPr lang="en-GB" sz="1200" b="1" i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 testing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938631"/>
                  </a:ext>
                </a:extLst>
              </a:tr>
              <a:tr h="385327">
                <a:tc rowSpan="3">
                  <a:txBody>
                    <a:bodyPr/>
                    <a:lstStyle/>
                    <a:p>
                      <a:pPr algn="l"/>
                      <a:r>
                        <a:rPr lang="en-GB" sz="1200" b="0" i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mile</a:t>
                      </a:r>
                      <a:endParaRPr lang="de-AT"/>
                    </a:p>
                  </a:txBody>
                  <a:tcPr marL="72000" marR="7200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370419"/>
                  </a:ext>
                </a:extLst>
              </a:tr>
              <a:tr h="385327">
                <a:tc vMerge="1">
                  <a:txBody>
                    <a:bodyPr/>
                    <a:lstStyle/>
                    <a:p>
                      <a:pPr algn="l"/>
                      <a:endParaRPr lang="en-GB" sz="1200" b="0" i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Transit, First mile</a:t>
                      </a:r>
                      <a:endParaRPr lang="de-AT"/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509101"/>
                  </a:ext>
                </a:extLst>
              </a:tr>
              <a:tr h="385327">
                <a:tc vMerge="1">
                  <a:txBody>
                    <a:bodyPr/>
                    <a:lstStyle/>
                    <a:p>
                      <a:pPr algn="l"/>
                      <a:endParaRPr lang="en-GB" sz="1200" b="0" i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UAT</a:t>
                      </a:r>
                      <a:endParaRPr lang="en-GB" sz="110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>
                        <a:ln>
                          <a:noFill/>
                        </a:ln>
                        <a:solidFill>
                          <a:srgbClr val="4B5D71"/>
                        </a:solidFill>
                      </a:endParaRPr>
                    </a:p>
                  </a:txBody>
                  <a:tcPr marL="72000" marR="72000" marT="11880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55442"/>
                  </a:ext>
                </a:extLst>
              </a:tr>
            </a:tbl>
          </a:graphicData>
        </a:graphic>
      </p:graphicFrame>
      <p:sp>
        <p:nvSpPr>
          <p:cNvPr id="44" name="Pfeil: Chevron 12">
            <a:extLst>
              <a:ext uri="{FF2B5EF4-FFF2-40B4-BE49-F238E27FC236}">
                <a16:creationId xmlns:a16="http://schemas.microsoft.com/office/drawing/2014/main" id="{8BCCC7D8-0EBE-2B44-A826-9EF544EF8960}"/>
              </a:ext>
            </a:extLst>
          </p:cNvPr>
          <p:cNvSpPr/>
          <p:nvPr/>
        </p:nvSpPr>
        <p:spPr>
          <a:xfrm>
            <a:off x="3846331" y="2451692"/>
            <a:ext cx="1649497" cy="235197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Pfeil: Chevron 12">
            <a:extLst>
              <a:ext uri="{FF2B5EF4-FFF2-40B4-BE49-F238E27FC236}">
                <a16:creationId xmlns:a16="http://schemas.microsoft.com/office/drawing/2014/main" id="{7A3B90C9-6E9D-44DE-8651-FD33E88280C5}"/>
              </a:ext>
            </a:extLst>
          </p:cNvPr>
          <p:cNvSpPr/>
          <p:nvPr/>
        </p:nvSpPr>
        <p:spPr>
          <a:xfrm>
            <a:off x="5206738" y="3988981"/>
            <a:ext cx="1298837" cy="235197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Pfeil: Chevron 12">
            <a:extLst>
              <a:ext uri="{FF2B5EF4-FFF2-40B4-BE49-F238E27FC236}">
                <a16:creationId xmlns:a16="http://schemas.microsoft.com/office/drawing/2014/main" id="{9685CCF9-9880-41B3-A989-00B043AF3E88}"/>
              </a:ext>
            </a:extLst>
          </p:cNvPr>
          <p:cNvSpPr/>
          <p:nvPr/>
        </p:nvSpPr>
        <p:spPr>
          <a:xfrm>
            <a:off x="3846332" y="3218761"/>
            <a:ext cx="3344236" cy="229289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Pfeil: Chevron 12">
            <a:extLst>
              <a:ext uri="{FF2B5EF4-FFF2-40B4-BE49-F238E27FC236}">
                <a16:creationId xmlns:a16="http://schemas.microsoft.com/office/drawing/2014/main" id="{70AB249B-6A58-44B1-8576-82B874306461}"/>
              </a:ext>
            </a:extLst>
          </p:cNvPr>
          <p:cNvSpPr/>
          <p:nvPr/>
        </p:nvSpPr>
        <p:spPr>
          <a:xfrm>
            <a:off x="6858000" y="4757819"/>
            <a:ext cx="1200150" cy="235198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" name="Pfeil: Chevron 12">
            <a:extLst>
              <a:ext uri="{FF2B5EF4-FFF2-40B4-BE49-F238E27FC236}">
                <a16:creationId xmlns:a16="http://schemas.microsoft.com/office/drawing/2014/main" id="{AFD4435A-B834-4254-8E8A-79379387B173}"/>
              </a:ext>
            </a:extLst>
          </p:cNvPr>
          <p:cNvSpPr/>
          <p:nvPr/>
        </p:nvSpPr>
        <p:spPr>
          <a:xfrm>
            <a:off x="7219949" y="5146426"/>
            <a:ext cx="1200145" cy="235198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Pfeil: Chevron 12">
            <a:extLst>
              <a:ext uri="{FF2B5EF4-FFF2-40B4-BE49-F238E27FC236}">
                <a16:creationId xmlns:a16="http://schemas.microsoft.com/office/drawing/2014/main" id="{C89D6E23-271F-4A40-8035-C4B9B2D5A1A6}"/>
              </a:ext>
            </a:extLst>
          </p:cNvPr>
          <p:cNvSpPr/>
          <p:nvPr/>
        </p:nvSpPr>
        <p:spPr>
          <a:xfrm>
            <a:off x="3846329" y="3597377"/>
            <a:ext cx="4011796" cy="235197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Pfeil: Chevron 12">
            <a:extLst>
              <a:ext uri="{FF2B5EF4-FFF2-40B4-BE49-F238E27FC236}">
                <a16:creationId xmlns:a16="http://schemas.microsoft.com/office/drawing/2014/main" id="{DCEEB5B8-AC82-409A-B1B7-C2EAF31CB874}"/>
              </a:ext>
            </a:extLst>
          </p:cNvPr>
          <p:cNvSpPr/>
          <p:nvPr/>
        </p:nvSpPr>
        <p:spPr>
          <a:xfrm>
            <a:off x="6534150" y="4377211"/>
            <a:ext cx="656418" cy="235197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Pfeil: Chevron 12">
            <a:extLst>
              <a:ext uri="{FF2B5EF4-FFF2-40B4-BE49-F238E27FC236}">
                <a16:creationId xmlns:a16="http://schemas.microsoft.com/office/drawing/2014/main" id="{7E9EAF77-997A-464E-A228-64A579ED9EA5}"/>
              </a:ext>
            </a:extLst>
          </p:cNvPr>
          <p:cNvSpPr/>
          <p:nvPr/>
        </p:nvSpPr>
        <p:spPr>
          <a:xfrm>
            <a:off x="5495828" y="2836372"/>
            <a:ext cx="1430034" cy="229289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6F70881-B851-43A7-B4F1-E8EE3C7101AF}"/>
              </a:ext>
            </a:extLst>
          </p:cNvPr>
          <p:cNvSpPr>
            <a:spLocks noChangeAspect="1"/>
          </p:cNvSpPr>
          <p:nvPr/>
        </p:nvSpPr>
        <p:spPr>
          <a:xfrm rot="2700000">
            <a:off x="8486187" y="5204747"/>
            <a:ext cx="123857" cy="123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Pfeil: Chevron 12">
            <a:extLst>
              <a:ext uri="{FF2B5EF4-FFF2-40B4-BE49-F238E27FC236}">
                <a16:creationId xmlns:a16="http://schemas.microsoft.com/office/drawing/2014/main" id="{231D9968-03D2-48BF-A9A2-ADDDB6367797}"/>
              </a:ext>
            </a:extLst>
          </p:cNvPr>
          <p:cNvSpPr/>
          <p:nvPr/>
        </p:nvSpPr>
        <p:spPr>
          <a:xfrm>
            <a:off x="6644424" y="5523618"/>
            <a:ext cx="947001" cy="235197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18E91F5-3C35-4EF0-AE49-BB31CCC0B76B}"/>
              </a:ext>
            </a:extLst>
          </p:cNvPr>
          <p:cNvSpPr/>
          <p:nvPr/>
        </p:nvSpPr>
        <p:spPr>
          <a:xfrm>
            <a:off x="8599141" y="5088539"/>
            <a:ext cx="1941968" cy="338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rgbClr val="000000"/>
                </a:solidFill>
              </a:rPr>
              <a:t>Ready for UAT</a:t>
            </a:r>
          </a:p>
        </p:txBody>
      </p:sp>
      <p:sp>
        <p:nvSpPr>
          <p:cNvPr id="28" name="Pfeil: Chevron 12">
            <a:extLst>
              <a:ext uri="{FF2B5EF4-FFF2-40B4-BE49-F238E27FC236}">
                <a16:creationId xmlns:a16="http://schemas.microsoft.com/office/drawing/2014/main" id="{0995B82D-AC0B-8F58-4C85-5DAA3DDDCC42}"/>
              </a:ext>
            </a:extLst>
          </p:cNvPr>
          <p:cNvSpPr/>
          <p:nvPr/>
        </p:nvSpPr>
        <p:spPr>
          <a:xfrm>
            <a:off x="3846330" y="2059190"/>
            <a:ext cx="1649497" cy="235197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Pfeil: Chevron 12">
            <a:extLst>
              <a:ext uri="{FF2B5EF4-FFF2-40B4-BE49-F238E27FC236}">
                <a16:creationId xmlns:a16="http://schemas.microsoft.com/office/drawing/2014/main" id="{84F7A1AF-EF60-88AA-C116-59A07F75079D}"/>
              </a:ext>
            </a:extLst>
          </p:cNvPr>
          <p:cNvSpPr/>
          <p:nvPr/>
        </p:nvSpPr>
        <p:spPr>
          <a:xfrm>
            <a:off x="7209617" y="5912225"/>
            <a:ext cx="1334307" cy="235197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Pfeil: Chevron 12">
            <a:extLst>
              <a:ext uri="{FF2B5EF4-FFF2-40B4-BE49-F238E27FC236}">
                <a16:creationId xmlns:a16="http://schemas.microsoft.com/office/drawing/2014/main" id="{92697130-B34B-8963-7561-F0AB363F9354}"/>
              </a:ext>
            </a:extLst>
          </p:cNvPr>
          <p:cNvSpPr/>
          <p:nvPr/>
        </p:nvSpPr>
        <p:spPr>
          <a:xfrm flipV="1">
            <a:off x="8562975" y="6294323"/>
            <a:ext cx="647700" cy="235196"/>
          </a:xfrm>
          <a:prstGeom prst="chevron">
            <a:avLst>
              <a:gd name="adj" fmla="val 18522"/>
            </a:avLst>
          </a:prstGeom>
          <a:solidFill>
            <a:schemeClr val="bg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>
              <a:defRPr/>
            </a:pPr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4E57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7C15215B-E1C3-74FA-2F49-1B3113C8AB23}"/>
              </a:ext>
            </a:extLst>
          </p:cNvPr>
          <p:cNvCxnSpPr/>
          <p:nvPr/>
        </p:nvCxnSpPr>
        <p:spPr>
          <a:xfrm>
            <a:off x="8418202" y="1971675"/>
            <a:ext cx="0" cy="463422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7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0BDCC40-C665-2448-B288-3BC6901A2235}"/>
              </a:ext>
            </a:extLst>
          </p:cNvPr>
          <p:cNvSpPr txBox="1">
            <a:spLocks/>
          </p:cNvSpPr>
          <p:nvPr/>
        </p:nvSpPr>
        <p:spPr>
          <a:xfrm>
            <a:off x="838420" y="365127"/>
            <a:ext cx="10515164" cy="7737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2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sz="2400" dirty="0"/>
              <a:t>Workshops were held with four potential future MARS users – one to them has actively tested yet</a:t>
            </a:r>
            <a:endParaRPr lang="en-US" sz="2400" dirty="0">
              <a:highlight>
                <a:srgbClr val="FFFF00"/>
              </a:highlight>
              <a:latin typeface="Arial Black"/>
            </a:endParaRPr>
          </a:p>
        </p:txBody>
      </p:sp>
      <p:sp>
        <p:nvSpPr>
          <p:cNvPr id="16" name="Textfeld 2">
            <a:extLst>
              <a:ext uri="{FF2B5EF4-FFF2-40B4-BE49-F238E27FC236}">
                <a16:creationId xmlns:a16="http://schemas.microsoft.com/office/drawing/2014/main" id="{766AF805-0BF9-1A44-81C0-66690F87B90C}"/>
              </a:ext>
            </a:extLst>
          </p:cNvPr>
          <p:cNvSpPr txBox="1"/>
          <p:nvPr/>
        </p:nvSpPr>
        <p:spPr>
          <a:xfrm>
            <a:off x="838415" y="1294605"/>
            <a:ext cx="10491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90D4"/>
                </a:solidFill>
              </a:rPr>
              <a:t>MARS – User validation</a:t>
            </a:r>
            <a:endParaRPr lang="en-US" sz="1600" u="sng" dirty="0">
              <a:solidFill>
                <a:srgbClr val="C00000"/>
              </a:solidFill>
              <a:ea typeface="Lato Light"/>
              <a:cs typeface="Lato Light"/>
            </a:endParaRP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C5B77499-9D8F-410C-A87B-F5BDB6B81328}"/>
              </a:ext>
            </a:extLst>
          </p:cNvPr>
          <p:cNvSpPr txBox="1">
            <a:spLocks/>
          </p:cNvSpPr>
          <p:nvPr/>
        </p:nvSpPr>
        <p:spPr>
          <a:xfrm>
            <a:off x="946793" y="1873527"/>
            <a:ext cx="3094267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558" indent="-228558" algn="l" defTabSz="91423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67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90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907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23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39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5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71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88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sz="2200" b="1" dirty="0">
                <a:latin typeface="+mn-lt"/>
              </a:rPr>
              <a:t>DB Cargo</a:t>
            </a:r>
          </a:p>
        </p:txBody>
      </p:sp>
      <p:sp>
        <p:nvSpPr>
          <p:cNvPr id="17" name="Rechteck 31">
            <a:extLst>
              <a:ext uri="{FF2B5EF4-FFF2-40B4-BE49-F238E27FC236}">
                <a16:creationId xmlns:a16="http://schemas.microsoft.com/office/drawing/2014/main" id="{46A77294-CC02-46E7-A7CB-21185083931E}"/>
              </a:ext>
            </a:extLst>
          </p:cNvPr>
          <p:cNvSpPr/>
          <p:nvPr/>
        </p:nvSpPr>
        <p:spPr>
          <a:xfrm>
            <a:off x="946792" y="2355772"/>
            <a:ext cx="4944624" cy="41371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WEG (Werra-</a:t>
            </a:r>
            <a:r>
              <a:rPr lang="en-US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Eisenbahnverkehrsgesellschaft</a:t>
            </a: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320675">
              <a:spcBef>
                <a:spcPts val="1200"/>
              </a:spcBef>
              <a:defRPr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started testing on 4.7.2022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HTB (</a:t>
            </a:r>
            <a:r>
              <a:rPr lang="en-US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Hörseltalbahn</a:t>
            </a: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330200">
              <a:spcBef>
                <a:spcPts val="1200"/>
              </a:spcBef>
              <a:defRPr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workshops were held on 6./7.7.2022 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HTB has not tested yet</a:t>
            </a:r>
            <a:endParaRPr 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RTB (</a:t>
            </a:r>
            <a:r>
              <a:rPr lang="en-US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Rurtalbahn</a:t>
            </a: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330200">
              <a:spcBef>
                <a:spcPts val="1200"/>
              </a:spcBef>
              <a:defRPr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workshops were held on 21.7./1.8.2022 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declined to further participate in user validation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WLE (</a:t>
            </a:r>
            <a:r>
              <a:rPr lang="en-US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Westfälische</a:t>
            </a: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Landes-Eisenbahn</a:t>
            </a: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320675">
              <a:spcBef>
                <a:spcPts val="1200"/>
              </a:spcBef>
              <a:defRPr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declined to participate in user validation</a:t>
            </a: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B6F583CC-4E42-490B-ACB3-D49E0A844BC2}"/>
              </a:ext>
            </a:extLst>
          </p:cNvPr>
          <p:cNvSpPr txBox="1">
            <a:spLocks/>
          </p:cNvSpPr>
          <p:nvPr/>
        </p:nvSpPr>
        <p:spPr>
          <a:xfrm>
            <a:off x="6310643" y="1873527"/>
            <a:ext cx="337092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558" indent="-228558" algn="l" defTabSz="91423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67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90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907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23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39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5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71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88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sz="2200" b="1" dirty="0">
                <a:latin typeface="+mn-lt"/>
              </a:rPr>
              <a:t>Lineas</a:t>
            </a:r>
          </a:p>
        </p:txBody>
      </p:sp>
      <p:sp>
        <p:nvSpPr>
          <p:cNvPr id="14" name="Rechteck 31">
            <a:extLst>
              <a:ext uri="{FF2B5EF4-FFF2-40B4-BE49-F238E27FC236}">
                <a16:creationId xmlns:a16="http://schemas.microsoft.com/office/drawing/2014/main" id="{273BEC48-C0C5-9C6C-68DB-CB32883FB2C7}"/>
              </a:ext>
            </a:extLst>
          </p:cNvPr>
          <p:cNvSpPr/>
          <p:nvPr/>
        </p:nvSpPr>
        <p:spPr>
          <a:xfrm>
            <a:off x="6301821" y="2355772"/>
            <a:ext cx="5132892" cy="413710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Securail</a:t>
            </a:r>
            <a:endParaRPr lang="en-US" sz="1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20675">
              <a:spcBef>
                <a:spcPts val="1200"/>
              </a:spcBef>
              <a:defRPr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workshops were held on 25.7./18.8.2022 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decision on further </a:t>
            </a: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participation open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Chemoil</a:t>
            </a:r>
            <a:endParaRPr lang="en-US" sz="1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30200">
              <a:spcBef>
                <a:spcPts val="1200"/>
              </a:spcBef>
              <a:defRPr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is not a railway undertaking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Captrain</a:t>
            </a:r>
            <a:r>
              <a:rPr lang="en-US" sz="1600" b="1" dirty="0">
                <a:solidFill>
                  <a:schemeClr val="tx1"/>
                </a:solidFill>
                <a:cs typeface="Arial" panose="020B0604020202020204" pitchFamily="34" charset="0"/>
              </a:rPr>
              <a:t> Germany</a:t>
            </a:r>
          </a:p>
          <a:p>
            <a:pPr marL="320675">
              <a:spcBef>
                <a:spcPts val="1200"/>
              </a:spcBef>
              <a:defRPr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declared support, but already produce H30</a:t>
            </a:r>
          </a:p>
        </p:txBody>
      </p:sp>
    </p:spTree>
    <p:extLst>
      <p:ext uri="{BB962C8B-B14F-4D97-AF65-F5344CB8AC3E}">
        <p14:creationId xmlns:p14="http://schemas.microsoft.com/office/powerpoint/2010/main" val="412070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7E3D477-71BD-E04D-971A-9668AF3690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8627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A949CE8E-B4B4-4BDE-99D9-DBBE63F404FF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60" imgH="360" progId="TCLayout.ActiveDocument.1">
                  <p:embed/>
                </p:oleObj>
              </mc:Choice>
              <mc:Fallback>
                <p:oleObj name="think-cell Folie" r:id="rId3" imgW="360" imgH="360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A949CE8E-B4B4-4BDE-99D9-DBBE63F404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0DF1EE9-01DC-284E-83AC-D90E98BC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en-US" sz="2700"/>
              <a:t>MARS to enable digital communication between all partners</a:t>
            </a:r>
            <a:br>
              <a:rPr lang="en-US" sz="2700"/>
            </a:br>
            <a:r>
              <a:rPr lang="en-US" sz="2700"/>
              <a:t>– incl. smaller RUs operating first / last mile &amp; transit</a:t>
            </a:r>
            <a:endParaRPr lang="en-GB" sz="27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09FF0-130F-F243-909F-147B2B679D9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47738" y="1852414"/>
            <a:ext cx="10405846" cy="4429514"/>
          </a:xfrm>
          <a:noFill/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800">
                <a:latin typeface="+mn-lt"/>
              </a:rPr>
              <a:t>MARS is foreseen to replace WDI 1.0 as a user-friendly application to ensure the communication flow between small cooperation partners operating in the first mile, last mile and transit on behalf of a lead RU</a:t>
            </a:r>
          </a:p>
          <a:p>
            <a:pPr>
              <a:lnSpc>
                <a:spcPct val="110000"/>
              </a:lnSpc>
            </a:pPr>
            <a:r>
              <a:rPr lang="en-US" sz="1800">
                <a:latin typeface="+mn-lt"/>
              </a:rPr>
              <a:t>It is to be used to receive and send current sector messages (ECN (only receive), WSM, Hermes, etc.) to other partners and enable digital communication</a:t>
            </a:r>
          </a:p>
          <a:p>
            <a:pPr>
              <a:lnSpc>
                <a:spcPct val="110000"/>
              </a:lnSpc>
            </a:pPr>
            <a:r>
              <a:rPr lang="en-GB" sz="1800">
                <a:latin typeface="+mn-lt"/>
              </a:rPr>
              <a:t>It will offer a web application frontend (Backoffice) and mobile apps (Android, iOS) for operational user roles</a:t>
            </a:r>
          </a:p>
          <a:p>
            <a:pPr>
              <a:lnSpc>
                <a:spcPct val="110000"/>
              </a:lnSpc>
            </a:pPr>
            <a:r>
              <a:rPr lang="en-US" sz="1800">
                <a:latin typeface="+mn-lt"/>
              </a:rPr>
              <a:t>Manual capturing will be avoided to the extent possible by pre-configuring objects (e.g. using </a:t>
            </a:r>
            <a:r>
              <a:rPr lang="en-US" sz="1800" err="1">
                <a:latin typeface="+mn-lt"/>
              </a:rPr>
              <a:t>Orfeus</a:t>
            </a:r>
            <a:r>
              <a:rPr lang="en-US" sz="1800">
                <a:latin typeface="+mn-lt"/>
              </a:rPr>
              <a:t>, GCU Broker, etc.)</a:t>
            </a:r>
          </a:p>
          <a:p>
            <a:pPr>
              <a:lnSpc>
                <a:spcPct val="110000"/>
              </a:lnSpc>
            </a:pPr>
            <a:r>
              <a:rPr lang="en-US" sz="1800">
                <a:latin typeface="+mn-lt"/>
              </a:rPr>
              <a:t>Further future capabilities could include train run information, creation of wagon damage reports, real-time GPS location capture, end of loading / unloading, empty wagon retrieval for collection and delivery, etc.</a:t>
            </a:r>
          </a:p>
        </p:txBody>
      </p:sp>
      <p:sp>
        <p:nvSpPr>
          <p:cNvPr id="10" name="Textfeld 2">
            <a:extLst>
              <a:ext uri="{FF2B5EF4-FFF2-40B4-BE49-F238E27FC236}">
                <a16:creationId xmlns:a16="http://schemas.microsoft.com/office/drawing/2014/main" id="{FFBD75CF-4188-CE49-A309-6FEA66D103A4}"/>
              </a:ext>
            </a:extLst>
          </p:cNvPr>
          <p:cNvSpPr txBox="1"/>
          <p:nvPr/>
        </p:nvSpPr>
        <p:spPr>
          <a:xfrm>
            <a:off x="838415" y="1277671"/>
            <a:ext cx="10491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90D4"/>
                </a:solidFill>
              </a:rPr>
              <a:t>MARS – Objective</a:t>
            </a:r>
            <a:endParaRPr lang="en-US" sz="1600">
              <a:solidFill>
                <a:srgbClr val="C00000"/>
              </a:solidFill>
              <a:ea typeface="Lato Ligh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42099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4">
            <a:extLst>
              <a:ext uri="{FF2B5EF4-FFF2-40B4-BE49-F238E27FC236}">
                <a16:creationId xmlns:a16="http://schemas.microsoft.com/office/drawing/2014/main" id="{CDF46E05-B34C-4337-B9AA-27B119E76CFC}"/>
              </a:ext>
            </a:extLst>
          </p:cNvPr>
          <p:cNvSpPr/>
          <p:nvPr/>
        </p:nvSpPr>
        <p:spPr>
          <a:xfrm>
            <a:off x="8709784" y="3261635"/>
            <a:ext cx="2841389" cy="595024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>
                <a:solidFill>
                  <a:schemeClr val="bg2"/>
                </a:solidFill>
              </a:rPr>
              <a:t>Back-end development</a:t>
            </a:r>
          </a:p>
          <a:p>
            <a:pPr algn="ctr"/>
            <a:r>
              <a:rPr lang="nl-BE">
                <a:solidFill>
                  <a:schemeClr val="bg2"/>
                </a:solidFill>
              </a:rPr>
              <a:t>Lusis</a:t>
            </a:r>
          </a:p>
        </p:txBody>
      </p:sp>
      <p:sp>
        <p:nvSpPr>
          <p:cNvPr id="7" name="Afgeronde rechthoek 13">
            <a:extLst>
              <a:ext uri="{FF2B5EF4-FFF2-40B4-BE49-F238E27FC236}">
                <a16:creationId xmlns:a16="http://schemas.microsoft.com/office/drawing/2014/main" id="{B7AD3828-1A52-4C6D-8966-940264D17F0E}"/>
              </a:ext>
            </a:extLst>
          </p:cNvPr>
          <p:cNvSpPr/>
          <p:nvPr/>
        </p:nvSpPr>
        <p:spPr>
          <a:xfrm>
            <a:off x="4590054" y="3296625"/>
            <a:ext cx="1873861" cy="57640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1100" b="1"/>
              <a:t>Project Manager</a:t>
            </a:r>
            <a:r>
              <a:rPr lang="nl-BE" sz="1100"/>
              <a:t> </a:t>
            </a:r>
          </a:p>
          <a:p>
            <a:pPr algn="ctr"/>
            <a:r>
              <a:rPr lang="fr-BE" sz="1100"/>
              <a:t>Alexander Freygner (Xrail)</a:t>
            </a:r>
            <a:endParaRPr lang="nl-BE" sz="1100"/>
          </a:p>
        </p:txBody>
      </p:sp>
      <p:sp>
        <p:nvSpPr>
          <p:cNvPr id="8" name="Afgeronde rechthoek 14">
            <a:extLst>
              <a:ext uri="{FF2B5EF4-FFF2-40B4-BE49-F238E27FC236}">
                <a16:creationId xmlns:a16="http://schemas.microsoft.com/office/drawing/2014/main" id="{EAC13B50-949D-4CD0-A612-F629C669E9F1}"/>
              </a:ext>
            </a:extLst>
          </p:cNvPr>
          <p:cNvSpPr/>
          <p:nvPr/>
        </p:nvSpPr>
        <p:spPr>
          <a:xfrm>
            <a:off x="6633893" y="3261635"/>
            <a:ext cx="1679828" cy="593263"/>
          </a:xfrm>
          <a:prstGeom prst="roundRect">
            <a:avLst/>
          </a:prstGeom>
          <a:ln>
            <a:solidFill>
              <a:srgbClr val="0090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1100" b="1"/>
              <a:t>Business Analyst &amp;</a:t>
            </a:r>
          </a:p>
          <a:p>
            <a:pPr algn="ctr"/>
            <a:r>
              <a:rPr lang="nl-BE" sz="1100" b="1"/>
              <a:t>API Expert</a:t>
            </a:r>
          </a:p>
          <a:p>
            <a:pPr algn="ctr"/>
            <a:r>
              <a:rPr lang="nl-BE" sz="1100"/>
              <a:t>Oliver Kundt (RailData)</a:t>
            </a:r>
          </a:p>
        </p:txBody>
      </p:sp>
      <p:sp>
        <p:nvSpPr>
          <p:cNvPr id="9" name="Afgeronde rechthoek 17">
            <a:extLst>
              <a:ext uri="{FF2B5EF4-FFF2-40B4-BE49-F238E27FC236}">
                <a16:creationId xmlns:a16="http://schemas.microsoft.com/office/drawing/2014/main" id="{30AA7615-175B-4B3A-BCB6-E4992120FDFB}"/>
              </a:ext>
            </a:extLst>
          </p:cNvPr>
          <p:cNvSpPr/>
          <p:nvPr/>
        </p:nvSpPr>
        <p:spPr>
          <a:xfrm>
            <a:off x="9230270" y="5255330"/>
            <a:ext cx="2146244" cy="75233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/>
              <a:t>Further members for more detailed requirements</a:t>
            </a:r>
          </a:p>
          <a:p>
            <a:pPr algn="ctr"/>
            <a:r>
              <a:rPr lang="en-US" sz="1100"/>
              <a:t> </a:t>
            </a:r>
            <a:r>
              <a:rPr lang="en-US" sz="1100" err="1"/>
              <a:t>tbd</a:t>
            </a:r>
            <a:endParaRPr lang="en-US" sz="1100"/>
          </a:p>
        </p:txBody>
      </p:sp>
      <p:cxnSp>
        <p:nvCxnSpPr>
          <p:cNvPr id="10" name="Rechte verbindingslijn 20">
            <a:extLst>
              <a:ext uri="{FF2B5EF4-FFF2-40B4-BE49-F238E27FC236}">
                <a16:creationId xmlns:a16="http://schemas.microsoft.com/office/drawing/2014/main" id="{8313A613-2440-4101-8053-3BD5D4A61CFE}"/>
              </a:ext>
            </a:extLst>
          </p:cNvPr>
          <p:cNvCxnSpPr>
            <a:cxnSpLocks/>
          </p:cNvCxnSpPr>
          <p:nvPr/>
        </p:nvCxnSpPr>
        <p:spPr>
          <a:xfrm>
            <a:off x="5439317" y="2621064"/>
            <a:ext cx="0" cy="397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fgeronde rechthoek 37">
            <a:extLst>
              <a:ext uri="{FF2B5EF4-FFF2-40B4-BE49-F238E27FC236}">
                <a16:creationId xmlns:a16="http://schemas.microsoft.com/office/drawing/2014/main" id="{EEFA50B8-5F07-4AC5-B4B1-0571D8058EC2}"/>
              </a:ext>
            </a:extLst>
          </p:cNvPr>
          <p:cNvSpPr/>
          <p:nvPr/>
        </p:nvSpPr>
        <p:spPr>
          <a:xfrm>
            <a:off x="2740249" y="3297561"/>
            <a:ext cx="1679828" cy="576402"/>
          </a:xfrm>
          <a:prstGeom prst="roundRect">
            <a:avLst/>
          </a:prstGeom>
          <a:ln>
            <a:solidFill>
              <a:srgbClr val="0090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1100" b="1"/>
              <a:t>IT Architect</a:t>
            </a:r>
          </a:p>
          <a:p>
            <a:pPr algn="ctr"/>
            <a:r>
              <a:rPr lang="nl-BE" sz="1100"/>
              <a:t>Stefan Schäfer (RailData)</a:t>
            </a:r>
          </a:p>
        </p:txBody>
      </p:sp>
      <p:sp>
        <p:nvSpPr>
          <p:cNvPr id="14" name="Rechthoek 43">
            <a:extLst>
              <a:ext uri="{FF2B5EF4-FFF2-40B4-BE49-F238E27FC236}">
                <a16:creationId xmlns:a16="http://schemas.microsoft.com/office/drawing/2014/main" id="{AF1EA9F3-99AB-4AC4-BB6D-525E3786D62B}"/>
              </a:ext>
            </a:extLst>
          </p:cNvPr>
          <p:cNvSpPr/>
          <p:nvPr/>
        </p:nvSpPr>
        <p:spPr>
          <a:xfrm>
            <a:off x="657922" y="3018387"/>
            <a:ext cx="11106053" cy="198097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r"/>
            <a:r>
              <a:rPr lang="nl-BE" b="1"/>
              <a:t>CORE PROJECT TEAM</a:t>
            </a:r>
          </a:p>
        </p:txBody>
      </p:sp>
      <p:sp>
        <p:nvSpPr>
          <p:cNvPr id="16" name="Rechthoek 32">
            <a:extLst>
              <a:ext uri="{FF2B5EF4-FFF2-40B4-BE49-F238E27FC236}">
                <a16:creationId xmlns:a16="http://schemas.microsoft.com/office/drawing/2014/main" id="{F6BE4153-7236-4516-BBB9-DCBF3B260E8C}"/>
              </a:ext>
            </a:extLst>
          </p:cNvPr>
          <p:cNvSpPr/>
          <p:nvPr/>
        </p:nvSpPr>
        <p:spPr>
          <a:xfrm>
            <a:off x="8709784" y="4038691"/>
            <a:ext cx="2841389" cy="595024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>
                <a:solidFill>
                  <a:schemeClr val="bg2"/>
                </a:solidFill>
              </a:rPr>
              <a:t>Front-end development</a:t>
            </a:r>
          </a:p>
          <a:p>
            <a:pPr algn="ctr"/>
            <a:r>
              <a:rPr lang="nl-BE">
                <a:solidFill>
                  <a:schemeClr val="bg2"/>
                </a:solidFill>
              </a:rPr>
              <a:t>tba</a:t>
            </a:r>
          </a:p>
        </p:txBody>
      </p:sp>
      <p:sp>
        <p:nvSpPr>
          <p:cNvPr id="17" name="Afgeronde rechthoek 29">
            <a:extLst>
              <a:ext uri="{FF2B5EF4-FFF2-40B4-BE49-F238E27FC236}">
                <a16:creationId xmlns:a16="http://schemas.microsoft.com/office/drawing/2014/main" id="{FD9DD03B-250D-41E1-AE3C-CC44E918193D}"/>
              </a:ext>
            </a:extLst>
          </p:cNvPr>
          <p:cNvSpPr/>
          <p:nvPr/>
        </p:nvSpPr>
        <p:spPr>
          <a:xfrm>
            <a:off x="796865" y="3261635"/>
            <a:ext cx="1768048" cy="57640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1100" b="1"/>
              <a:t>Product Owner</a:t>
            </a:r>
          </a:p>
          <a:p>
            <a:pPr algn="ctr"/>
            <a:r>
              <a:rPr lang="nl-BE" sz="1100"/>
              <a:t>Herbert Halbwidl (Xrail)</a:t>
            </a:r>
          </a:p>
        </p:txBody>
      </p:sp>
      <p:sp>
        <p:nvSpPr>
          <p:cNvPr id="18" name="Afgeronde rechthoek 29">
            <a:extLst>
              <a:ext uri="{FF2B5EF4-FFF2-40B4-BE49-F238E27FC236}">
                <a16:creationId xmlns:a16="http://schemas.microsoft.com/office/drawing/2014/main" id="{B260D81D-127B-487C-8073-7EBB034485A2}"/>
              </a:ext>
            </a:extLst>
          </p:cNvPr>
          <p:cNvSpPr/>
          <p:nvPr/>
        </p:nvSpPr>
        <p:spPr>
          <a:xfrm>
            <a:off x="6122131" y="4038691"/>
            <a:ext cx="2191590" cy="70915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1100" b="1"/>
              <a:t>Technical Advisors</a:t>
            </a:r>
          </a:p>
          <a:p>
            <a:pPr algn="ctr"/>
            <a:r>
              <a:rPr lang="fr-BE" sz="1100"/>
              <a:t>Mahesh Bhatter</a:t>
            </a:r>
            <a:r>
              <a:rPr lang="nl-BE" sz="1100"/>
              <a:t> (DB Cargo)</a:t>
            </a:r>
          </a:p>
          <a:p>
            <a:pPr algn="ctr"/>
            <a:r>
              <a:rPr lang="fr-BE" sz="1100"/>
              <a:t>Tom Thijs</a:t>
            </a:r>
            <a:r>
              <a:rPr lang="nl-BE" sz="1100"/>
              <a:t> (Lineas)</a:t>
            </a:r>
          </a:p>
        </p:txBody>
      </p:sp>
      <p:sp>
        <p:nvSpPr>
          <p:cNvPr id="19" name="Afgeronde rechthoek 29">
            <a:extLst>
              <a:ext uri="{FF2B5EF4-FFF2-40B4-BE49-F238E27FC236}">
                <a16:creationId xmlns:a16="http://schemas.microsoft.com/office/drawing/2014/main" id="{8A8C6548-519B-47F9-AE7D-3BACACBAD33D}"/>
              </a:ext>
            </a:extLst>
          </p:cNvPr>
          <p:cNvSpPr/>
          <p:nvPr/>
        </p:nvSpPr>
        <p:spPr>
          <a:xfrm>
            <a:off x="3247727" y="4038691"/>
            <a:ext cx="2191590" cy="70915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1100" b="1"/>
              <a:t>Business/Process Advisors</a:t>
            </a:r>
          </a:p>
          <a:p>
            <a:pPr algn="ctr"/>
            <a:r>
              <a:rPr lang="nl-BE" sz="1100"/>
              <a:t>Frank Morbach (DB Cargo)</a:t>
            </a:r>
          </a:p>
          <a:p>
            <a:pPr algn="ctr"/>
            <a:r>
              <a:rPr lang="nl-BE" sz="1100"/>
              <a:t>Nick Mulkens (Lineas)</a:t>
            </a:r>
          </a:p>
        </p:txBody>
      </p:sp>
      <p:sp>
        <p:nvSpPr>
          <p:cNvPr id="26" name="Afgeronde rechthoek 29">
            <a:extLst>
              <a:ext uri="{FF2B5EF4-FFF2-40B4-BE49-F238E27FC236}">
                <a16:creationId xmlns:a16="http://schemas.microsoft.com/office/drawing/2014/main" id="{716559FF-507A-416C-ABF8-375BEEF0C9BE}"/>
              </a:ext>
            </a:extLst>
          </p:cNvPr>
          <p:cNvSpPr/>
          <p:nvPr/>
        </p:nvSpPr>
        <p:spPr>
          <a:xfrm>
            <a:off x="796865" y="4038691"/>
            <a:ext cx="1768048" cy="54539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1100" b="1"/>
              <a:t>IT Expert</a:t>
            </a:r>
          </a:p>
          <a:p>
            <a:pPr algn="ctr"/>
            <a:r>
              <a:rPr lang="nl-BE" sz="1100"/>
              <a:t>Cecilia Dagerholm (Xrail)</a:t>
            </a:r>
          </a:p>
        </p:txBody>
      </p:sp>
      <p:sp>
        <p:nvSpPr>
          <p:cNvPr id="27" name="Afgeronde rechthoek 14">
            <a:extLst>
              <a:ext uri="{FF2B5EF4-FFF2-40B4-BE49-F238E27FC236}">
                <a16:creationId xmlns:a16="http://schemas.microsoft.com/office/drawing/2014/main" id="{EF743C51-1CE8-432F-8966-9811CA6CD501}"/>
              </a:ext>
            </a:extLst>
          </p:cNvPr>
          <p:cNvSpPr/>
          <p:nvPr/>
        </p:nvSpPr>
        <p:spPr>
          <a:xfrm>
            <a:off x="7179944" y="5252042"/>
            <a:ext cx="1837523" cy="755623"/>
          </a:xfrm>
          <a:prstGeom prst="roundRect">
            <a:avLst/>
          </a:prstGeom>
          <a:ln>
            <a:solidFill>
              <a:srgbClr val="0090D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00" b="1"/>
              <a:t>Messaging Expert HERMES</a:t>
            </a:r>
          </a:p>
          <a:p>
            <a:pPr algn="ctr"/>
            <a:r>
              <a:rPr lang="de-DE" sz="1100"/>
              <a:t>Jürgen Hiller (DB Cargo)</a:t>
            </a:r>
          </a:p>
        </p:txBody>
      </p:sp>
      <p:sp>
        <p:nvSpPr>
          <p:cNvPr id="31" name="Rechthoek 43">
            <a:extLst>
              <a:ext uri="{FF2B5EF4-FFF2-40B4-BE49-F238E27FC236}">
                <a16:creationId xmlns:a16="http://schemas.microsoft.com/office/drawing/2014/main" id="{BF0DB476-7823-4115-8CCA-1A10DB9B4E2E}"/>
              </a:ext>
            </a:extLst>
          </p:cNvPr>
          <p:cNvSpPr/>
          <p:nvPr/>
        </p:nvSpPr>
        <p:spPr>
          <a:xfrm>
            <a:off x="6791218" y="4999359"/>
            <a:ext cx="4972758" cy="1434913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r"/>
            <a:r>
              <a:rPr lang="nl-BE" b="1"/>
              <a:t>EXTENDED PROJECT TEAM</a:t>
            </a:r>
          </a:p>
        </p:txBody>
      </p:sp>
      <p:sp>
        <p:nvSpPr>
          <p:cNvPr id="21" name="Afgeronde rechthoek 12">
            <a:extLst>
              <a:ext uri="{FF2B5EF4-FFF2-40B4-BE49-F238E27FC236}">
                <a16:creationId xmlns:a16="http://schemas.microsoft.com/office/drawing/2014/main" id="{35613726-356D-4BAB-B651-5B4D13C7952B}"/>
              </a:ext>
            </a:extLst>
          </p:cNvPr>
          <p:cNvSpPr/>
          <p:nvPr/>
        </p:nvSpPr>
        <p:spPr>
          <a:xfrm>
            <a:off x="4420077" y="1654571"/>
            <a:ext cx="2055081" cy="99885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sz="1100" b="1"/>
              <a:t>RFF DP SteerCo</a:t>
            </a:r>
            <a:endParaRPr lang="nl-BE" sz="1100"/>
          </a:p>
          <a:p>
            <a:pPr algn="ctr"/>
            <a:r>
              <a:rPr lang="fr-BE" sz="1100" err="1"/>
              <a:t>CIOs</a:t>
            </a:r>
            <a:endParaRPr lang="fr-BE" sz="1100"/>
          </a:p>
          <a:p>
            <a:pPr algn="ctr"/>
            <a:r>
              <a:rPr lang="fr-BE" sz="1100"/>
              <a:t>RailData</a:t>
            </a:r>
          </a:p>
          <a:p>
            <a:pPr algn="ctr"/>
            <a:r>
              <a:rPr lang="fr-BE" sz="1100"/>
              <a:t>UIC</a:t>
            </a:r>
          </a:p>
          <a:p>
            <a:pPr algn="ctr"/>
            <a:r>
              <a:rPr lang="fr-BE" sz="1100"/>
              <a:t>Xrail</a:t>
            </a:r>
            <a:endParaRPr lang="nl-BE" sz="1100"/>
          </a:p>
        </p:txBody>
      </p:sp>
      <p:sp>
        <p:nvSpPr>
          <p:cNvPr id="22" name="Afgeronde rechthoek 12">
            <a:extLst>
              <a:ext uri="{FF2B5EF4-FFF2-40B4-BE49-F238E27FC236}">
                <a16:creationId xmlns:a16="http://schemas.microsoft.com/office/drawing/2014/main" id="{659250B0-9650-0C4E-BB06-6A511D5CAB5A}"/>
              </a:ext>
            </a:extLst>
          </p:cNvPr>
          <p:cNvSpPr/>
          <p:nvPr/>
        </p:nvSpPr>
        <p:spPr>
          <a:xfrm>
            <a:off x="8407405" y="1394347"/>
            <a:ext cx="2997446" cy="1357136"/>
          </a:xfrm>
          <a:prstGeom prst="roundRect">
            <a:avLst/>
          </a:prstGeom>
          <a:solidFill>
            <a:schemeClr val="bg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endParaRPr lang="nl-BE" sz="1200">
              <a:solidFill>
                <a:srgbClr val="4E5759"/>
              </a:solidFill>
            </a:endParaRPr>
          </a:p>
          <a:p>
            <a:pPr algn="ctr">
              <a:spcAft>
                <a:spcPts val="300"/>
              </a:spcAft>
            </a:pPr>
            <a:r>
              <a:rPr lang="nl-BE" sz="1200" b="1">
                <a:solidFill>
                  <a:srgbClr val="4E5759"/>
                </a:solidFill>
              </a:rPr>
              <a:t>Sponsors </a:t>
            </a:r>
          </a:p>
          <a:p>
            <a:pPr algn="ctr">
              <a:spcAft>
                <a:spcPts val="300"/>
              </a:spcAft>
            </a:pPr>
            <a:endParaRPr lang="fr-BE" sz="1200">
              <a:solidFill>
                <a:srgbClr val="4E5759"/>
              </a:solidFill>
            </a:endParaRPr>
          </a:p>
          <a:p>
            <a:pPr algn="ctr">
              <a:spcAft>
                <a:spcPts val="300"/>
              </a:spcAft>
            </a:pPr>
            <a:endParaRPr lang="fr-BE" sz="1200">
              <a:solidFill>
                <a:srgbClr val="4E5759"/>
              </a:solidFill>
            </a:endParaRPr>
          </a:p>
          <a:p>
            <a:pPr algn="ctr">
              <a:spcAft>
                <a:spcPts val="300"/>
              </a:spcAft>
            </a:pPr>
            <a:endParaRPr lang="fr-BE" sz="1200">
              <a:solidFill>
                <a:srgbClr val="4E5759"/>
              </a:solidFill>
            </a:endParaRPr>
          </a:p>
          <a:p>
            <a:pPr algn="ctr">
              <a:spcAft>
                <a:spcPts val="300"/>
              </a:spcAft>
            </a:pPr>
            <a:endParaRPr lang="fr-BE" sz="1200">
              <a:solidFill>
                <a:srgbClr val="4E5759"/>
              </a:solidFill>
            </a:endParaRPr>
          </a:p>
          <a:p>
            <a:pPr algn="ctr">
              <a:spcAft>
                <a:spcPts val="300"/>
              </a:spcAft>
            </a:pPr>
            <a:endParaRPr lang="fr-BE" sz="1200">
              <a:solidFill>
                <a:srgbClr val="4E5759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1ABBCB-DC09-9A4D-81FD-BAB6C0F8A063}"/>
              </a:ext>
            </a:extLst>
          </p:cNvPr>
          <p:cNvSpPr/>
          <p:nvPr/>
        </p:nvSpPr>
        <p:spPr>
          <a:xfrm>
            <a:off x="9633641" y="1736387"/>
            <a:ext cx="1622912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BE" sz="1200">
                <a:solidFill>
                  <a:srgbClr val="4E5759"/>
                </a:solidFill>
              </a:rPr>
              <a:t>Green Cargo</a:t>
            </a:r>
          </a:p>
          <a:p>
            <a:pPr algn="ctr">
              <a:spcAft>
                <a:spcPts val="300"/>
              </a:spcAft>
            </a:pPr>
            <a:r>
              <a:rPr lang="fr-BE" sz="1200">
                <a:solidFill>
                  <a:srgbClr val="4E5759"/>
                </a:solidFill>
              </a:rPr>
              <a:t>Lineas</a:t>
            </a:r>
          </a:p>
          <a:p>
            <a:pPr algn="ctr">
              <a:spcAft>
                <a:spcPts val="300"/>
              </a:spcAft>
            </a:pPr>
            <a:r>
              <a:rPr lang="fr-BE" sz="1200">
                <a:solidFill>
                  <a:srgbClr val="4E5759"/>
                </a:solidFill>
              </a:rPr>
              <a:t>Rail Cargo Group</a:t>
            </a:r>
          </a:p>
          <a:p>
            <a:pPr algn="ctr">
              <a:spcAft>
                <a:spcPts val="300"/>
              </a:spcAft>
            </a:pPr>
            <a:r>
              <a:rPr lang="fr-BE" sz="1200">
                <a:solidFill>
                  <a:srgbClr val="4E5759"/>
                </a:solidFill>
              </a:rPr>
              <a:t>SBB Cargo</a:t>
            </a:r>
            <a:endParaRPr lang="en-GB" sz="1200">
              <a:solidFill>
                <a:srgbClr val="4E575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5DE58A-4FA7-B44F-806A-1C1615BA480B}"/>
              </a:ext>
            </a:extLst>
          </p:cNvPr>
          <p:cNvSpPr/>
          <p:nvPr/>
        </p:nvSpPr>
        <p:spPr>
          <a:xfrm>
            <a:off x="8053527" y="1757587"/>
            <a:ext cx="2104121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BE" sz="1200">
                <a:solidFill>
                  <a:srgbClr val="4E5759"/>
                </a:solidFill>
              </a:rPr>
              <a:t>CFL cargo</a:t>
            </a:r>
          </a:p>
          <a:p>
            <a:pPr algn="ctr">
              <a:spcAft>
                <a:spcPts val="300"/>
              </a:spcAft>
            </a:pPr>
            <a:r>
              <a:rPr lang="fr-BE" sz="1200">
                <a:solidFill>
                  <a:srgbClr val="4E5759"/>
                </a:solidFill>
              </a:rPr>
              <a:t>DB Cargo</a:t>
            </a:r>
          </a:p>
          <a:p>
            <a:pPr algn="ctr">
              <a:spcAft>
                <a:spcPts val="300"/>
              </a:spcAft>
            </a:pPr>
            <a:r>
              <a:rPr lang="fr-BE" sz="1200">
                <a:solidFill>
                  <a:srgbClr val="4E5759"/>
                </a:solidFill>
              </a:rPr>
              <a:t>Fret SNCF</a:t>
            </a:r>
            <a:endParaRPr lang="fr-BE">
              <a:solidFill>
                <a:srgbClr val="4E5759"/>
              </a:solidFill>
            </a:endParaRPr>
          </a:p>
        </p:txBody>
      </p:sp>
      <p:sp>
        <p:nvSpPr>
          <p:cNvPr id="25" name="Textfeld 2">
            <a:extLst>
              <a:ext uri="{FF2B5EF4-FFF2-40B4-BE49-F238E27FC236}">
                <a16:creationId xmlns:a16="http://schemas.microsoft.com/office/drawing/2014/main" id="{D1E5683E-2392-4CD3-9513-20B633C4B171}"/>
              </a:ext>
            </a:extLst>
          </p:cNvPr>
          <p:cNvSpPr txBox="1"/>
          <p:nvPr/>
        </p:nvSpPr>
        <p:spPr>
          <a:xfrm>
            <a:off x="838415" y="1277671"/>
            <a:ext cx="10491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90D4"/>
                </a:solidFill>
              </a:rPr>
              <a:t>MARS – Project organization</a:t>
            </a:r>
            <a:endParaRPr lang="en-US" sz="1600">
              <a:solidFill>
                <a:srgbClr val="C00000"/>
              </a:solidFill>
              <a:ea typeface="Lato Light"/>
              <a:cs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52061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B6F583CC-4E42-490B-ACB3-D49E0A844BC2}"/>
              </a:ext>
            </a:extLst>
          </p:cNvPr>
          <p:cNvSpPr txBox="1">
            <a:spLocks/>
          </p:cNvSpPr>
          <p:nvPr/>
        </p:nvSpPr>
        <p:spPr>
          <a:xfrm>
            <a:off x="6895804" y="1780304"/>
            <a:ext cx="337092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558" indent="-228558" algn="l" defTabSz="91423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67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90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907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23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39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5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71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88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sz="2200" b="1" err="1">
                <a:latin typeface="+mn-lt"/>
              </a:rPr>
              <a:t>BackEnd</a:t>
            </a:r>
            <a:endParaRPr lang="en-US" sz="2200" b="1">
              <a:latin typeface="+mn-lt"/>
            </a:endParaRPr>
          </a:p>
        </p:txBody>
      </p:sp>
      <p:sp>
        <p:nvSpPr>
          <p:cNvPr id="13" name="Rechteck 31">
            <a:extLst>
              <a:ext uri="{FF2B5EF4-FFF2-40B4-BE49-F238E27FC236}">
                <a16:creationId xmlns:a16="http://schemas.microsoft.com/office/drawing/2014/main" id="{8AD67CB7-BE4E-49E5-A6BF-E1CCA4636C50}"/>
              </a:ext>
            </a:extLst>
          </p:cNvPr>
          <p:cNvSpPr/>
          <p:nvPr/>
        </p:nvSpPr>
        <p:spPr>
          <a:xfrm>
            <a:off x="6701589" y="2257854"/>
            <a:ext cx="4821816" cy="360008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Tango Version 7.14.2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MySQL Version 8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Keycloak</a:t>
            </a: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 (access </a:t>
            </a:r>
            <a:r>
              <a:rPr lang="en-US" err="1">
                <a:solidFill>
                  <a:schemeClr val="tx1"/>
                </a:solidFill>
                <a:cs typeface="Arial" panose="020B0604020202020204" pitchFamily="34" charset="0"/>
              </a:rPr>
              <a:t>mgmt</a:t>
            </a: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 / authentication)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Interfaces via REST API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err="1">
                <a:solidFill>
                  <a:schemeClr val="tx1"/>
                </a:solidFill>
                <a:cs typeface="Arial" panose="020B0604020202020204" pitchFamily="34" charset="0"/>
              </a:rPr>
              <a:t>Apicurio</a:t>
            </a: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 Studio (API design)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0BDCC40-C665-2448-B288-3BC6901A2235}"/>
              </a:ext>
            </a:extLst>
          </p:cNvPr>
          <p:cNvSpPr txBox="1">
            <a:spLocks/>
          </p:cNvSpPr>
          <p:nvPr/>
        </p:nvSpPr>
        <p:spPr>
          <a:xfrm>
            <a:off x="838420" y="365127"/>
            <a:ext cx="10515164" cy="7737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2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sz="2400"/>
              <a:t>MARS technology stack</a:t>
            </a:r>
            <a:endParaRPr lang="en-GB" sz="2400">
              <a:latin typeface="Arial Black"/>
            </a:endParaRPr>
          </a:p>
        </p:txBody>
      </p:sp>
      <p:sp>
        <p:nvSpPr>
          <p:cNvPr id="16" name="Textfeld 2">
            <a:extLst>
              <a:ext uri="{FF2B5EF4-FFF2-40B4-BE49-F238E27FC236}">
                <a16:creationId xmlns:a16="http://schemas.microsoft.com/office/drawing/2014/main" id="{766AF805-0BF9-1A44-81C0-66690F87B90C}"/>
              </a:ext>
            </a:extLst>
          </p:cNvPr>
          <p:cNvSpPr txBox="1"/>
          <p:nvPr/>
        </p:nvSpPr>
        <p:spPr>
          <a:xfrm>
            <a:off x="838415" y="1294605"/>
            <a:ext cx="10491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90D4"/>
                </a:solidFill>
              </a:rPr>
              <a:t>MARS – Technology stack</a:t>
            </a:r>
            <a:endParaRPr lang="en-US" sz="1600" u="sng">
              <a:solidFill>
                <a:srgbClr val="C00000"/>
              </a:solidFill>
              <a:ea typeface="Lato Light"/>
              <a:cs typeface="Lato Light"/>
            </a:endParaRP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C5B77499-9D8F-410C-A87B-F5BDB6B81328}"/>
              </a:ext>
            </a:extLst>
          </p:cNvPr>
          <p:cNvSpPr txBox="1">
            <a:spLocks/>
          </p:cNvSpPr>
          <p:nvPr/>
        </p:nvSpPr>
        <p:spPr>
          <a:xfrm>
            <a:off x="946793" y="1780304"/>
            <a:ext cx="3094267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558" indent="-228558" algn="l" defTabSz="91423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67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90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907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23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39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5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71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88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sz="2200" b="1" err="1">
                <a:latin typeface="+mn-lt"/>
              </a:rPr>
              <a:t>FrontEnd</a:t>
            </a:r>
            <a:endParaRPr lang="en-US" sz="2200" b="1">
              <a:latin typeface="+mn-lt"/>
            </a:endParaRPr>
          </a:p>
        </p:txBody>
      </p:sp>
      <p:sp>
        <p:nvSpPr>
          <p:cNvPr id="17" name="Rechteck 31">
            <a:extLst>
              <a:ext uri="{FF2B5EF4-FFF2-40B4-BE49-F238E27FC236}">
                <a16:creationId xmlns:a16="http://schemas.microsoft.com/office/drawing/2014/main" id="{46A77294-CC02-46E7-A7CB-21185083931E}"/>
              </a:ext>
            </a:extLst>
          </p:cNvPr>
          <p:cNvSpPr/>
          <p:nvPr/>
        </p:nvSpPr>
        <p:spPr>
          <a:xfrm>
            <a:off x="946792" y="2257855"/>
            <a:ext cx="4048720" cy="360008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Angular 12+ (with TypeScript)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de-AT">
                <a:solidFill>
                  <a:schemeClr val="tx1"/>
                </a:solidFill>
                <a:cs typeface="Arial" panose="020B0604020202020204" pitchFamily="34" charset="0"/>
              </a:rPr>
              <a:t>NGXS</a:t>
            </a: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 (Angular state management)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Bootstrap 5 (CSS framework)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Services worker (</a:t>
            </a:r>
            <a:r>
              <a:rPr lang="en-US">
                <a:solidFill>
                  <a:schemeClr val="tx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offline capability)</a:t>
            </a:r>
            <a:endParaRPr lang="en-US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endParaRPr lang="en-US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endParaRPr lang="en-US" sz="160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endParaRPr lang="en-US" sz="160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93663">
              <a:spcBef>
                <a:spcPts val="1200"/>
              </a:spcBef>
              <a:defRPr/>
            </a:pPr>
            <a:endParaRPr 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5BCECC-6049-4ADE-B8A9-97AA97F56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415" y="4149573"/>
            <a:ext cx="1346352" cy="1346352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AA4D2AC-ACB7-4257-9804-B576985F7E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589" y="5635463"/>
            <a:ext cx="1749971" cy="52261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7A88E23-EDF1-446B-A20C-7B3D8D3020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0561" y="4431218"/>
            <a:ext cx="1044788" cy="83256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369F32D-9FEF-4367-997F-B2A3EEF54D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7493" y="4411801"/>
            <a:ext cx="851982" cy="85198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E0F1B7FE-6979-40AF-98E7-0985F79CD7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4093" y="4550337"/>
            <a:ext cx="1667171" cy="115594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C75B275-93D4-4DD1-A29D-C65B6BED31D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2009" b="35069"/>
          <a:stretch/>
        </p:blipFill>
        <p:spPr>
          <a:xfrm>
            <a:off x="8965439" y="5020837"/>
            <a:ext cx="2602569" cy="68544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B432244-0061-4F3E-9BC7-950F5AFF0DD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1781" t="29166" r="10843" b="34984"/>
          <a:stretch/>
        </p:blipFill>
        <p:spPr>
          <a:xfrm>
            <a:off x="7790631" y="5896771"/>
            <a:ext cx="2349615" cy="61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72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B6F583CC-4E42-490B-ACB3-D49E0A844BC2}"/>
              </a:ext>
            </a:extLst>
          </p:cNvPr>
          <p:cNvSpPr txBox="1">
            <a:spLocks/>
          </p:cNvSpPr>
          <p:nvPr/>
        </p:nvSpPr>
        <p:spPr>
          <a:xfrm>
            <a:off x="6895804" y="1697180"/>
            <a:ext cx="3370920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558" indent="-228558" algn="l" defTabSz="91423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67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90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907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23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39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5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71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88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sz="2200" b="1">
                <a:latin typeface="+mn-lt"/>
              </a:rPr>
              <a:t>Mitigation measures</a:t>
            </a:r>
          </a:p>
        </p:txBody>
      </p:sp>
      <p:sp>
        <p:nvSpPr>
          <p:cNvPr id="13" name="Rechteck 31">
            <a:extLst>
              <a:ext uri="{FF2B5EF4-FFF2-40B4-BE49-F238E27FC236}">
                <a16:creationId xmlns:a16="http://schemas.microsoft.com/office/drawing/2014/main" id="{8AD67CB7-BE4E-49E5-A6BF-E1CCA4636C50}"/>
              </a:ext>
            </a:extLst>
          </p:cNvPr>
          <p:cNvSpPr/>
          <p:nvPr/>
        </p:nvSpPr>
        <p:spPr>
          <a:xfrm>
            <a:off x="6701589" y="2174730"/>
            <a:ext cx="4821816" cy="4168919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Strong focus on scope control; clear breakdown of req. into different phases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Only consider improvements of RD services which are directly related to MARS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Increase availability of RD resources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Availability of development resources to be carefully monitored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Monitor the performance of the agile approach and adjust as needed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Secure involvement of small RUs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0BDCC40-C665-2448-B288-3BC6901A2235}"/>
              </a:ext>
            </a:extLst>
          </p:cNvPr>
          <p:cNvSpPr txBox="1">
            <a:spLocks/>
          </p:cNvSpPr>
          <p:nvPr/>
        </p:nvSpPr>
        <p:spPr>
          <a:xfrm>
            <a:off x="838420" y="365127"/>
            <a:ext cx="10515164" cy="7737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2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000" kern="120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sz="2400"/>
              <a:t>No challenges/risks currently seen as show-stoppers while mitigation measures being tracked</a:t>
            </a:r>
            <a:endParaRPr lang="en-GB" sz="2400">
              <a:latin typeface="Arial Black"/>
            </a:endParaRPr>
          </a:p>
        </p:txBody>
      </p:sp>
      <p:sp>
        <p:nvSpPr>
          <p:cNvPr id="16" name="Textfeld 2">
            <a:extLst>
              <a:ext uri="{FF2B5EF4-FFF2-40B4-BE49-F238E27FC236}">
                <a16:creationId xmlns:a16="http://schemas.microsoft.com/office/drawing/2014/main" id="{766AF805-0BF9-1A44-81C0-66690F87B90C}"/>
              </a:ext>
            </a:extLst>
          </p:cNvPr>
          <p:cNvSpPr txBox="1"/>
          <p:nvPr/>
        </p:nvSpPr>
        <p:spPr>
          <a:xfrm>
            <a:off x="838415" y="1294605"/>
            <a:ext cx="10491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90D4"/>
                </a:solidFill>
              </a:rPr>
              <a:t>MARS – Challenges </a:t>
            </a:r>
            <a:endParaRPr lang="en-US" sz="1600" u="sng">
              <a:solidFill>
                <a:srgbClr val="C00000"/>
              </a:solidFill>
              <a:ea typeface="Lato Light"/>
              <a:cs typeface="Lato Light"/>
            </a:endParaRP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C5B77499-9D8F-410C-A87B-F5BDB6B81328}"/>
              </a:ext>
            </a:extLst>
          </p:cNvPr>
          <p:cNvSpPr txBox="1">
            <a:spLocks/>
          </p:cNvSpPr>
          <p:nvPr/>
        </p:nvSpPr>
        <p:spPr>
          <a:xfrm>
            <a:off x="946793" y="1697180"/>
            <a:ext cx="3094267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558" indent="-228558" algn="l" defTabSz="914232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67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90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907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23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39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55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71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88" indent="-228558" algn="l" defTabSz="9142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sz="2200" b="1">
                <a:latin typeface="+mn-lt"/>
              </a:rPr>
              <a:t>Challenges</a:t>
            </a:r>
          </a:p>
        </p:txBody>
      </p:sp>
      <p:sp>
        <p:nvSpPr>
          <p:cNvPr id="17" name="Rechteck 31">
            <a:extLst>
              <a:ext uri="{FF2B5EF4-FFF2-40B4-BE49-F238E27FC236}">
                <a16:creationId xmlns:a16="http://schemas.microsoft.com/office/drawing/2014/main" id="{46A77294-CC02-46E7-A7CB-21185083931E}"/>
              </a:ext>
            </a:extLst>
          </p:cNvPr>
          <p:cNvSpPr/>
          <p:nvPr/>
        </p:nvSpPr>
        <p:spPr>
          <a:xfrm>
            <a:off x="946792" y="2174731"/>
            <a:ext cx="4048720" cy="4168919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Potential requirements outside the previously planned scope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Requirements with the purpose of improving general RailData services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Availability of resources on RFF side (currently mainly </a:t>
            </a:r>
            <a:r>
              <a:rPr lang="en-US" err="1">
                <a:solidFill>
                  <a:schemeClr val="tx1"/>
                </a:solidFill>
                <a:cs typeface="Arial" panose="020B0604020202020204" pitchFamily="34" charset="0"/>
              </a:rPr>
              <a:t>RailData</a:t>
            </a: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*)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Limited development resources on supplier side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err="1">
                <a:solidFill>
                  <a:schemeClr val="tx1"/>
                </a:solidFill>
                <a:cs typeface="Arial" panose="020B0604020202020204" pitchFamily="34" charset="0"/>
              </a:rPr>
              <a:t>Lusis</a:t>
            </a: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 seem used to waterfall-like projects rather than agile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>
                <a:solidFill>
                  <a:schemeClr val="tx1"/>
                </a:solidFill>
                <a:cs typeface="Arial" panose="020B0604020202020204" pitchFamily="34" charset="0"/>
              </a:rPr>
              <a:t>Missing acceptance of final product by small RUs</a:t>
            </a: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endParaRPr lang="en-US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endParaRPr lang="en-US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endParaRPr lang="en-US" sz="160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19088" indent="-225425">
              <a:spcBef>
                <a:spcPts val="1200"/>
              </a:spcBef>
              <a:buFont typeface="Wingdings" pitchFamily="2" charset="2"/>
              <a:buChar char="§"/>
              <a:defRPr/>
            </a:pPr>
            <a:endParaRPr lang="en-US" sz="160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93663">
              <a:spcBef>
                <a:spcPts val="1200"/>
              </a:spcBef>
              <a:defRPr/>
            </a:pPr>
            <a:endParaRPr 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8" name="Triangle 13">
            <a:extLst>
              <a:ext uri="{FF2B5EF4-FFF2-40B4-BE49-F238E27FC236}">
                <a16:creationId xmlns:a16="http://schemas.microsoft.com/office/drawing/2014/main" id="{E8B9280A-908C-4ED2-8B43-0B8E7E1C37B9}"/>
              </a:ext>
            </a:extLst>
          </p:cNvPr>
          <p:cNvSpPr/>
          <p:nvPr/>
        </p:nvSpPr>
        <p:spPr>
          <a:xfrm rot="5400000">
            <a:off x="4104027" y="3488080"/>
            <a:ext cx="3600088" cy="973394"/>
          </a:xfrm>
          <a:prstGeom prst="triangle">
            <a:avLst/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n-GB" sz="700">
              <a:solidFill>
                <a:srgbClr val="4E57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214">
            <a:extLst>
              <a:ext uri="{FF2B5EF4-FFF2-40B4-BE49-F238E27FC236}">
                <a16:creationId xmlns:a16="http://schemas.microsoft.com/office/drawing/2014/main" id="{A1D4B8F7-003B-4B2E-AEBB-CD20005B64CF}"/>
              </a:ext>
            </a:extLst>
          </p:cNvPr>
          <p:cNvSpPr/>
          <p:nvPr/>
        </p:nvSpPr>
        <p:spPr>
          <a:xfrm>
            <a:off x="7136780" y="6415929"/>
            <a:ext cx="4457633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r>
              <a:rPr lang="en-US" sz="1000" dirty="0">
                <a:cs typeface="Arial" panose="020B0604020202020204" pitchFamily="34" charset="0"/>
                <a:sym typeface="Wingdings" panose="05000000000000000000" pitchFamily="2" charset="2"/>
              </a:rPr>
              <a:t>*  </a:t>
            </a:r>
            <a:r>
              <a:rPr lang="en-US" sz="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000" dirty="0">
                <a:cs typeface="Arial" panose="020B0604020202020204" pitchFamily="34" charset="0"/>
                <a:sym typeface="Wingdings" panose="05000000000000000000" pitchFamily="2" charset="2"/>
              </a:rPr>
              <a:t>Currently, Oliver Kundt 0,4 FTE and Stefan Schäfer 0,8 FTE for all RFF topics</a:t>
            </a:r>
          </a:p>
        </p:txBody>
      </p:sp>
    </p:spTree>
    <p:extLst>
      <p:ext uri="{BB962C8B-B14F-4D97-AF65-F5344CB8AC3E}">
        <p14:creationId xmlns:p14="http://schemas.microsoft.com/office/powerpoint/2010/main" val="393319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7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8&quot;&gt;&lt;elem m_fUsage=&quot;2.01765147464961014379E+00&quot;&gt;&lt;m_msothmcolidx val=&quot;0&quot;/&gt;&lt;m_rgb r=&quot;45&quot; g=&quot;5F&quot; b=&quot;2E&quot;/&gt;&lt;m_nBrightness endver=&quot;26206&quot; val=&quot;0&quot;/&gt;&lt;/elem&gt;&lt;elem m_fUsage=&quot;1.70999999999999996447E+00&quot;&gt;&lt;m_msothmcolidx val=&quot;0&quot;/&gt;&lt;m_rgb r=&quot;F7&quot; g=&quot;C5&quot; b=&quot;A4&quot;/&gt;&lt;m_nBrightness endver=&quot;26206&quot; val=&quot;0&quot;/&gt;&lt;/elem&gt;&lt;elem m_fUsage=&quot;1.38509999999999999787E+00&quot;&gt;&lt;m_msothmcolidx val=&quot;0&quot;/&gt;&lt;m_rgb r=&quot;F1&quot; g=&quot;9F&quot; b=&quot;69&quot;/&gt;&lt;m_nBrightness endver=&quot;26206&quot; val=&quot;0&quot;/&gt;&lt;/elem&gt;&lt;elem m_fUsage=&quot;1.00000000000000000000E+00&quot;&gt;&lt;m_msothmcolidx val=&quot;0&quot;/&gt;&lt;m_rgb r=&quot;FB&quot; g=&quot;E3&quot; b=&quot;D5&quot;/&gt;&lt;m_nBrightness endver=&quot;26206&quot; val=&quot;0&quot;/&gt;&lt;/elem&gt;&lt;elem m_fUsage=&quot;7.78613639979833349614E-01&quot;&gt;&lt;m_msothmcolidx val=&quot;0&quot;/&gt;&lt;m_rgb r=&quot;6A&quot; g=&quot;7E&quot; b=&quot;26&quot;/&gt;&lt;m_nBrightness endver=&quot;26206&quot; val=&quot;0&quot;/&gt;&lt;/elem&gt;&lt;elem m_fUsage=&quot;5.90490000000000181402E-01&quot;&gt;&lt;m_msothmcolidx val=&quot;0&quot;/&gt;&lt;m_rgb r=&quot;FF&quot; g=&quot;D4&quot; b=&quot;79&quot;/&gt;&lt;m_nBrightness endver=&quot;26206&quot; val=&quot;0&quot;/&gt;&lt;/elem&gt;&lt;elem m_fUsage=&quot;5.36616119313900075127E-01&quot;&gt;&lt;m_msothmcolidx val=&quot;0&quot;/&gt;&lt;m_rgb r=&quot;9A&quot; g=&quot;C9&quot; b=&quot;7A&quot;/&gt;&lt;m_nBrightness endver=&quot;26206&quot; val=&quot;0&quot;/&gt;&lt;/elem&gt;&lt;elem m_fUsage=&quot;3.13810596090000171188E-01&quot;&gt;&lt;m_msothmcolidx val=&quot;0&quot;/&gt;&lt;m_rgb r=&quot;D8&quot; g=&quot;EA&quot; b=&quot;CC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JhQ6tcmZTa1QzqNhnAV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CsSFm05g.lA9..0P.vy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vp_Q53beEP2Pb.s8iLWE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U_csGVU8p939qNQ7zguy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r91BAl0JrXTGri8yUxbA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vcsVhxBGMlbHEqqAkB7m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EFdaj1vvFxKPkwy1coHs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YeXjFnjccs8phHY3x0y5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Cmi09kDfVJkfzOf.fXwI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StvRfytnqlVA1iSp_Is7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GxjJuD_meEMIN86_pdfF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1N8ZZ3CxqkiGBLVDrIob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EoyDyGDAa9jvi3B0NGJ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_OUWJW3DXSPiQ92sm49V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Qqi_cZhCMmvUiXmu5d.s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RbIeCx_b77Wu_QRXQEcu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2.a.Vqr1ALpNZVI5tG21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vUQ9QDgR5tR50IpQcVjH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UnXv1nMorc3RgRd3hEvWA"/>
</p:tagLst>
</file>

<file path=ppt/theme/theme1.xml><?xml version="1.0" encoding="utf-8"?>
<a:theme xmlns:a="http://schemas.openxmlformats.org/drawingml/2006/main" name="uic 2014-10">
  <a:themeElements>
    <a:clrScheme name="UIC 2018-04">
      <a:dk1>
        <a:srgbClr val="4E5759"/>
      </a:dk1>
      <a:lt1>
        <a:srgbClr val="8EB6C9"/>
      </a:lt1>
      <a:dk2>
        <a:srgbClr val="4E5759"/>
      </a:dk2>
      <a:lt2>
        <a:srgbClr val="FFFFFF"/>
      </a:lt2>
      <a:accent1>
        <a:srgbClr val="0090D4"/>
      </a:accent1>
      <a:accent2>
        <a:srgbClr val="62B576"/>
      </a:accent2>
      <a:accent3>
        <a:srgbClr val="8EB6C9"/>
      </a:accent3>
      <a:accent4>
        <a:srgbClr val="B34E1E"/>
      </a:accent4>
      <a:accent5>
        <a:srgbClr val="485054"/>
      </a:accent5>
      <a:accent6>
        <a:srgbClr val="A0B2BA"/>
      </a:accent6>
      <a:hlink>
        <a:srgbClr val="00B0F0"/>
      </a:hlink>
      <a:folHlink>
        <a:srgbClr val="00B0F0"/>
      </a:folHlink>
    </a:clrScheme>
    <a:fontScheme name="UIC_Template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UIC_Template_2 1">
        <a:dk1>
          <a:srgbClr val="3C3C3C"/>
        </a:dk1>
        <a:lt1>
          <a:srgbClr val="FFFFFF"/>
        </a:lt1>
        <a:dk2>
          <a:srgbClr val="506361"/>
        </a:dk2>
        <a:lt2>
          <a:srgbClr val="7A898D"/>
        </a:lt2>
        <a:accent1>
          <a:srgbClr val="0090D4"/>
        </a:accent1>
        <a:accent2>
          <a:srgbClr val="62B576"/>
        </a:accent2>
        <a:accent3>
          <a:srgbClr val="FFFFFF"/>
        </a:accent3>
        <a:accent4>
          <a:srgbClr val="323232"/>
        </a:accent4>
        <a:accent5>
          <a:srgbClr val="AAC6E6"/>
        </a:accent5>
        <a:accent6>
          <a:srgbClr val="58A46A"/>
        </a:accent6>
        <a:hlink>
          <a:srgbClr val="0090D4"/>
        </a:hlink>
        <a:folHlink>
          <a:srgbClr val="62B57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IC 2018.potx" id="{B348967C-A5F4-437D-90A4-F8CB74A5AD71}" vid="{ED2CD6B9-0C4A-47EA-B21B-40E928AC1B32}"/>
    </a:ext>
  </a:extLst>
</a:theme>
</file>

<file path=ppt/theme/theme2.xml><?xml version="1.0" encoding="utf-8"?>
<a:theme xmlns:a="http://schemas.openxmlformats.org/drawingml/2006/main" name="1_Default Theme">
  <a:themeElements>
    <a:clrScheme name="UIC light">
      <a:dk1>
        <a:srgbClr val="4E5759"/>
      </a:dk1>
      <a:lt1>
        <a:srgbClr val="8EB6C9"/>
      </a:lt1>
      <a:dk2>
        <a:srgbClr val="4E5759"/>
      </a:dk2>
      <a:lt2>
        <a:srgbClr val="FFFFFF"/>
      </a:lt2>
      <a:accent1>
        <a:srgbClr val="0090D4"/>
      </a:accent1>
      <a:accent2>
        <a:srgbClr val="62B576"/>
      </a:accent2>
      <a:accent3>
        <a:srgbClr val="8EB6C9"/>
      </a:accent3>
      <a:accent4>
        <a:srgbClr val="B34E1E"/>
      </a:accent4>
      <a:accent5>
        <a:srgbClr val="485054"/>
      </a:accent5>
      <a:accent6>
        <a:srgbClr val="A0B2BA"/>
      </a:accent6>
      <a:hlink>
        <a:srgbClr val="00B0F0"/>
      </a:hlink>
      <a:folHlink>
        <a:srgbClr val="00B0F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24780956-B9F6-4B56-BA38-2B091DB1B484}" vid="{EF52DE1C-3594-43B4-9B4F-77CB6307CC85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 xmlns="185e7e5d-7cd4-4648-95c1-baeaca5a9033" xsi:nil="true"/>
    <TaxCatchAll xmlns="cf87e86e-47da-470d-8e0b-8a70632b1119" xsi:nil="true"/>
    <lcf76f155ced4ddcb4097134ff3c332f xmlns="185e7e5d-7cd4-4648-95c1-baeaca5a903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84B6093B2C5E47BD5403E9AF751DC4" ma:contentTypeVersion="16" ma:contentTypeDescription="Ein neues Dokument erstellen." ma:contentTypeScope="" ma:versionID="22f0b3a6008484efde1407efc341dbc3">
  <xsd:schema xmlns:xsd="http://www.w3.org/2001/XMLSchema" xmlns:xs="http://www.w3.org/2001/XMLSchema" xmlns:p="http://schemas.microsoft.com/office/2006/metadata/properties" xmlns:ns2="185e7e5d-7cd4-4648-95c1-baeaca5a9033" xmlns:ns3="cf87e86e-47da-470d-8e0b-8a70632b1119" targetNamespace="http://schemas.microsoft.com/office/2006/metadata/properties" ma:root="true" ma:fieldsID="8cd75030b1c32f8022063e3b1d14c5b5" ns2:_="" ns3:_="">
    <xsd:import namespace="185e7e5d-7cd4-4648-95c1-baeaca5a9033"/>
    <xsd:import namespace="cf87e86e-47da-470d-8e0b-8a70632b11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Comment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5e7e5d-7cd4-4648-95c1-baeaca5a9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Comment" ma:index="20" nillable="true" ma:displayName="Comment" ma:internalName="Comment">
      <xsd:simpleType>
        <xsd:restriction base="dms:Text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23654566-c400-4568-b507-62dd8cc064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7e86e-47da-470d-8e0b-8a70632b111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d3b8386-2c7b-4c60-8b89-dbbdc3f14e40}" ma:internalName="TaxCatchAll" ma:showField="CatchAllData" ma:web="cf87e86e-47da-470d-8e0b-8a70632b11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7CD010-4F15-46B7-B027-BD08A9CB26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D281D4-E9C9-4551-9C86-025E547CCA37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cf87e86e-47da-470d-8e0b-8a70632b1119"/>
    <ds:schemaRef ds:uri="185e7e5d-7cd4-4648-95c1-baeaca5a903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3D1E659-22C9-4D42-9739-BF6F99E08A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5e7e5d-7cd4-4648-95c1-baeaca5a9033"/>
    <ds:schemaRef ds:uri="cf87e86e-47da-470d-8e0b-8a70632b11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929</Words>
  <Application>Microsoft Macintosh PowerPoint</Application>
  <PresentationFormat>Bredbild</PresentationFormat>
  <Paragraphs>166</Paragraphs>
  <Slides>10</Slides>
  <Notes>2</Notes>
  <HiddenSlides>0</HiddenSlides>
  <MMClips>0</MMClips>
  <ScaleCrop>false</ScaleCrop>
  <HeadingPairs>
    <vt:vector size="8" baseType="variant">
      <vt:variant>
        <vt:lpstr>Använt teckensnitt</vt:lpstr>
      </vt:variant>
      <vt:variant>
        <vt:i4>10</vt:i4>
      </vt:variant>
      <vt:variant>
        <vt:lpstr>Tema</vt:lpstr>
      </vt:variant>
      <vt:variant>
        <vt:i4>2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23" baseType="lpstr">
      <vt:lpstr>Arial</vt:lpstr>
      <vt:lpstr>Arial Black</vt:lpstr>
      <vt:lpstr>Calibri</vt:lpstr>
      <vt:lpstr>Lato Light</vt:lpstr>
      <vt:lpstr>Montserrat</vt:lpstr>
      <vt:lpstr>Open Sans</vt:lpstr>
      <vt:lpstr>Raleway</vt:lpstr>
      <vt:lpstr>Raleway Light</vt:lpstr>
      <vt:lpstr>Symbol</vt:lpstr>
      <vt:lpstr>Wingdings</vt:lpstr>
      <vt:lpstr>uic 2014-10</vt:lpstr>
      <vt:lpstr>1_Default Theme</vt:lpstr>
      <vt:lpstr>think-cell Folie</vt:lpstr>
      <vt:lpstr>DP-RAIL  MARS STATUS 23 Aug 2022, 14:00 - 15:30  MS Teams </vt:lpstr>
      <vt:lpstr>MARS project is on track – implementation is nearing completion</vt:lpstr>
      <vt:lpstr>The end of the user acceptance tests is still planned until the end of Sep 2022</vt:lpstr>
      <vt:lpstr>PowerPoint-presentation</vt:lpstr>
      <vt:lpstr>backup</vt:lpstr>
      <vt:lpstr>MARS to enable digital communication between all partners – incl. smaller RUs operating first / last mile &amp; transit</vt:lpstr>
      <vt:lpstr>PowerPoint-presentation</vt:lpstr>
      <vt:lpstr>PowerPoint-presentation</vt:lpstr>
      <vt:lpstr>PowerPoint-presentation</vt:lpstr>
      <vt:lpstr>Once the prerequisites are met, the onboarding of a new RU can be initiated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VAN DEN BOSCH Philip</dc:creator>
  <cp:keywords/>
  <dc:description/>
  <cp:lastModifiedBy>Cecilia Dagerholm</cp:lastModifiedBy>
  <cp:revision>3</cp:revision>
  <cp:lastPrinted>2022-05-30T13:02:12Z</cp:lastPrinted>
  <dcterms:created xsi:type="dcterms:W3CDTF">2019-12-03T11:26:07Z</dcterms:created>
  <dcterms:modified xsi:type="dcterms:W3CDTF">2022-08-23T06:48:35Z</dcterms:modified>
  <cp:category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0x0101002184B6093B2C5E47BD5403E9AF751DC4</vt:lpwstr>
  </property>
  <property fmtid="{D5CDD505-2E9C-101B-9397-08002B2CF9AE}" pid="3" name="TmpVertraulichkeit">
    <vt:lpwstr/>
  </property>
  <property fmtid="{D5CDD505-2E9C-101B-9397-08002B2CF9AE}" pid="4" name="TmpStatus">
    <vt:lpwstr/>
  </property>
  <property fmtid="{D5CDD505-2E9C-101B-9397-08002B2CF9AE}" pid="5" name="MediaServiceImageTags">
    <vt:lpwstr/>
  </property>
</Properties>
</file>